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5783" r:id="rId2"/>
    <p:sldId id="279" r:id="rId3"/>
    <p:sldId id="5790" r:id="rId4"/>
    <p:sldId id="5794" r:id="rId5"/>
    <p:sldId id="5795" r:id="rId6"/>
    <p:sldId id="5797" r:id="rId7"/>
    <p:sldId id="5798" r:id="rId8"/>
    <p:sldId id="5800" r:id="rId9"/>
    <p:sldId id="5801" r:id="rId10"/>
    <p:sldId id="5803" r:id="rId11"/>
    <p:sldId id="5804" r:id="rId12"/>
    <p:sldId id="5805" r:id="rId13"/>
    <p:sldId id="5806" r:id="rId14"/>
    <p:sldId id="5807" r:id="rId15"/>
    <p:sldId id="5808" r:id="rId16"/>
    <p:sldId id="5809" r:id="rId17"/>
    <p:sldId id="5810" r:id="rId18"/>
    <p:sldId id="5811" r:id="rId19"/>
    <p:sldId id="298" r:id="rId20"/>
    <p:sldId id="5789" r:id="rId21"/>
    <p:sldId id="5802" r:id="rId22"/>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041"/>
    <a:srgbClr val="969696"/>
    <a:srgbClr val="DDDDDD"/>
    <a:srgbClr val="171449"/>
    <a:srgbClr val="666666"/>
    <a:srgbClr val="EEEEEE"/>
    <a:srgbClr val="F6A726"/>
    <a:srgbClr val="828282"/>
    <a:srgbClr val="00B050"/>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14" autoAdjust="0"/>
    <p:restoredTop sz="96196" autoAdjust="0"/>
  </p:normalViewPr>
  <p:slideViewPr>
    <p:cSldViewPr snapToGrid="0" showGuides="1">
      <p:cViewPr varScale="1">
        <p:scale>
          <a:sx n="114" d="100"/>
          <a:sy n="114" d="100"/>
        </p:scale>
        <p:origin x="1116" y="8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12/18/2023</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sp>
        <p:nvSpPr>
          <p:cNvPr id="1074" name="Rectangle 50"/>
          <p:cNvSpPr>
            <a:spLocks noChangeArrowheads="1"/>
          </p:cNvSpPr>
          <p:nvPr/>
        </p:nvSpPr>
        <p:spPr bwMode="auto">
          <a:xfrm>
            <a:off x="524934" y="6548266"/>
            <a:ext cx="3293533" cy="14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r>
              <a:rPr lang="en-US" altLang="en-US" sz="600" b="1" dirty="0">
                <a:solidFill>
                  <a:srgbClr val="666666"/>
                </a:solidFill>
              </a:rPr>
              <a:t>NAME OF DIRECTORY-FILE LOCATION</a:t>
            </a: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D4A9685-7243-4DF2-9FBF-F7D8350D37C5}"/>
              </a:ext>
            </a:extLst>
          </p:cNvPr>
          <p:cNvSpPr>
            <a:spLocks noGrp="1"/>
          </p:cNvSpPr>
          <p:nvPr>
            <p:ph type="ctrTitle"/>
          </p:nvPr>
        </p:nvSpPr>
        <p:spPr>
          <a:xfrm>
            <a:off x="7212966" y="2824944"/>
            <a:ext cx="5098481" cy="424732"/>
          </a:xfrm>
        </p:spPr>
        <p:txBody>
          <a:bodyPr/>
          <a:lstStyle/>
          <a:p>
            <a:pPr>
              <a:lnSpc>
                <a:spcPct val="90000"/>
              </a:lnSpc>
            </a:pPr>
            <a:r>
              <a:rPr lang="en-US" sz="2400" dirty="0"/>
              <a:t>Using the AIR Interface</a:t>
            </a:r>
            <a:endParaRPr lang="en-US" sz="1900" dirty="0"/>
          </a:p>
        </p:txBody>
      </p:sp>
      <p:sp>
        <p:nvSpPr>
          <p:cNvPr id="33" name="Title 1">
            <a:extLst>
              <a:ext uri="{FF2B5EF4-FFF2-40B4-BE49-F238E27FC236}">
                <a16:creationId xmlns:a16="http://schemas.microsoft.com/office/drawing/2014/main" id="{7AE611EF-E34A-40D6-8AB5-E139ECC42269}"/>
              </a:ext>
            </a:extLst>
          </p:cNvPr>
          <p:cNvSpPr txBox="1">
            <a:spLocks/>
          </p:cNvSpPr>
          <p:nvPr/>
        </p:nvSpPr>
        <p:spPr bwMode="auto">
          <a:xfrm>
            <a:off x="7212966" y="2532336"/>
            <a:ext cx="50984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buClrTx/>
              <a:buSzTx/>
              <a:buFontTx/>
            </a:pPr>
            <a:r>
              <a:rPr lang="en-US" sz="1500" kern="0" dirty="0">
                <a:solidFill>
                  <a:srgbClr val="F7B041"/>
                </a:solidFill>
              </a:rPr>
              <a:t>TIGERRISK PARTNERS</a:t>
            </a:r>
          </a:p>
        </p:txBody>
      </p:sp>
    </p:spTree>
    <p:extLst>
      <p:ext uri="{BB962C8B-B14F-4D97-AF65-F5344CB8AC3E}">
        <p14:creationId xmlns:p14="http://schemas.microsoft.com/office/powerpoint/2010/main" val="271562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C0E6C-C1FC-410D-E53D-82D99BE082E8}"/>
              </a:ext>
            </a:extLst>
          </p:cNvPr>
          <p:cNvPicPr>
            <a:picLocks noChangeAspect="1"/>
          </p:cNvPicPr>
          <p:nvPr/>
        </p:nvPicPr>
        <p:blipFill>
          <a:blip r:embed="rId2"/>
          <a:stretch>
            <a:fillRect/>
          </a:stretch>
        </p:blipFill>
        <p:spPr>
          <a:xfrm>
            <a:off x="595618" y="1125031"/>
            <a:ext cx="11000763" cy="2540958"/>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a:xfrm>
            <a:off x="841972" y="250489"/>
            <a:ext cx="9832064" cy="417512"/>
          </a:xfrm>
        </p:spPr>
        <p:txBody>
          <a:bodyPr/>
          <a:lstStyle/>
          <a:p>
            <a:r>
              <a:rPr lang="en-US" dirty="0"/>
              <a:t>Using the AIR Interface – Running an Analysis</a:t>
            </a:r>
          </a:p>
        </p:txBody>
      </p:sp>
      <p:sp>
        <p:nvSpPr>
          <p:cNvPr id="4" name="Rectangle 3">
            <a:extLst>
              <a:ext uri="{FF2B5EF4-FFF2-40B4-BE49-F238E27FC236}">
                <a16:creationId xmlns:a16="http://schemas.microsoft.com/office/drawing/2014/main" id="{16C5267B-E8CD-486F-9A87-FD4B97CDCEBF}"/>
              </a:ext>
            </a:extLst>
          </p:cNvPr>
          <p:cNvSpPr/>
          <p:nvPr/>
        </p:nvSpPr>
        <p:spPr bwMode="auto">
          <a:xfrm>
            <a:off x="6786693" y="1795243"/>
            <a:ext cx="1082180" cy="855678"/>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460B1F02-B1E5-40ED-8135-913D7A3FDFE5}"/>
              </a:ext>
            </a:extLst>
          </p:cNvPr>
          <p:cNvSpPr/>
          <p:nvPr/>
        </p:nvSpPr>
        <p:spPr bwMode="auto">
          <a:xfrm>
            <a:off x="687897" y="2063692"/>
            <a:ext cx="1451296" cy="1602297"/>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E49C0297-4568-4115-A8B5-CA585EF7CB88}"/>
              </a:ext>
            </a:extLst>
          </p:cNvPr>
          <p:cNvCxnSpPr>
            <a:stCxn id="10" idx="2"/>
          </p:cNvCxnSpPr>
          <p:nvPr/>
        </p:nvCxnSpPr>
        <p:spPr bwMode="auto">
          <a:xfrm>
            <a:off x="1413545" y="3665989"/>
            <a:ext cx="4194" cy="39428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23BE7DD2-DF3F-4907-8D5A-6F477FC98F13}"/>
              </a:ext>
            </a:extLst>
          </p:cNvPr>
          <p:cNvSpPr txBox="1"/>
          <p:nvPr/>
        </p:nvSpPr>
        <p:spPr>
          <a:xfrm>
            <a:off x="396910" y="4060272"/>
            <a:ext cx="2306275" cy="215444"/>
          </a:xfrm>
          <a:prstGeom prst="rect">
            <a:avLst/>
          </a:prstGeom>
          <a:solidFill>
            <a:srgbClr val="DDDDDD"/>
          </a:solidFill>
          <a:ln>
            <a:solidFill>
              <a:srgbClr val="F7B041"/>
            </a:solidFill>
          </a:ln>
        </p:spPr>
        <p:txBody>
          <a:bodyPr wrap="square" rtlCol="0">
            <a:spAutoFit/>
          </a:bodyPr>
          <a:lstStyle/>
          <a:p>
            <a:r>
              <a:rPr lang="en-US" sz="800" dirty="0"/>
              <a:t>Select Exposure View you’d like to Run</a:t>
            </a:r>
          </a:p>
        </p:txBody>
      </p:sp>
      <p:cxnSp>
        <p:nvCxnSpPr>
          <p:cNvPr id="14" name="Straight Arrow Connector 13">
            <a:extLst>
              <a:ext uri="{FF2B5EF4-FFF2-40B4-BE49-F238E27FC236}">
                <a16:creationId xmlns:a16="http://schemas.microsoft.com/office/drawing/2014/main" id="{65BCF759-0E74-4509-8536-97BE0ECC4BD1}"/>
              </a:ext>
            </a:extLst>
          </p:cNvPr>
          <p:cNvCxnSpPr/>
          <p:nvPr/>
        </p:nvCxnSpPr>
        <p:spPr bwMode="auto">
          <a:xfrm flipH="1">
            <a:off x="6721511" y="2541864"/>
            <a:ext cx="4543" cy="1400962"/>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F8A04831-3DE6-43CE-8AD2-CF7BB3FE80A1}"/>
              </a:ext>
            </a:extLst>
          </p:cNvPr>
          <p:cNvSpPr txBox="1"/>
          <p:nvPr/>
        </p:nvSpPr>
        <p:spPr>
          <a:xfrm>
            <a:off x="5591609" y="4028180"/>
            <a:ext cx="3136785" cy="1828193"/>
          </a:xfrm>
          <a:prstGeom prst="rect">
            <a:avLst/>
          </a:prstGeom>
          <a:solidFill>
            <a:srgbClr val="DDDDDD"/>
          </a:solidFill>
          <a:ln>
            <a:solidFill>
              <a:srgbClr val="F7B041"/>
            </a:solidFill>
          </a:ln>
        </p:spPr>
        <p:txBody>
          <a:bodyPr wrap="square" rtlCol="0">
            <a:spAutoFit/>
          </a:bodyPr>
          <a:lstStyle/>
          <a:p>
            <a:r>
              <a:rPr lang="en-US" sz="800" b="1" dirty="0"/>
              <a:t>WHAT KIND OF ANALYSIS DO YOU WANT TO RUN?</a:t>
            </a:r>
          </a:p>
          <a:p>
            <a:r>
              <a:rPr lang="en-US" sz="800" b="1" dirty="0"/>
              <a:t>Detailed Loss:  </a:t>
            </a:r>
            <a:r>
              <a:rPr lang="en-US" sz="800" dirty="0"/>
              <a:t>Most common analysis you’ll run – this will run a 10K, 50K, or 100K year simulation and we are able to pull together a YELT (Year, Event ID, Modeled Loss) from these.</a:t>
            </a:r>
          </a:p>
          <a:p>
            <a:r>
              <a:rPr lang="en-US" sz="800" b="1" dirty="0"/>
              <a:t>Hazard: </a:t>
            </a:r>
            <a:r>
              <a:rPr lang="en-US" sz="800" dirty="0"/>
              <a:t>Will give you hazard information for risks within your exposure – but will not generate any modeled losses. For example, some of the details it will provide are:</a:t>
            </a:r>
          </a:p>
          <a:p>
            <a:pPr marL="171450" indent="-171450">
              <a:buFont typeface="Arial" panose="020B0604020202020204" pitchFamily="34" charset="0"/>
              <a:buChar char="•"/>
            </a:pPr>
            <a:r>
              <a:rPr lang="en-US" sz="800" dirty="0"/>
              <a:t>Distance to coast (relevant for Hurricane)</a:t>
            </a:r>
          </a:p>
          <a:p>
            <a:pPr marL="171450" indent="-171450">
              <a:buFont typeface="Arial" panose="020B0604020202020204" pitchFamily="34" charset="0"/>
              <a:buChar char="•"/>
            </a:pPr>
            <a:r>
              <a:rPr lang="en-US" sz="800" dirty="0"/>
              <a:t>Elevation (relevant for Hurricane)</a:t>
            </a:r>
          </a:p>
          <a:p>
            <a:pPr marL="171450" indent="-171450">
              <a:buFont typeface="Arial" panose="020B0604020202020204" pitchFamily="34" charset="0"/>
              <a:buChar char="•"/>
            </a:pPr>
            <a:r>
              <a:rPr lang="en-US" sz="800" dirty="0"/>
              <a:t>Soil Type (relevant for Earthquake)</a:t>
            </a:r>
          </a:p>
          <a:p>
            <a:pPr marL="171450" indent="-171450">
              <a:buFont typeface="Arial" panose="020B0604020202020204" pitchFamily="34" charset="0"/>
              <a:buChar char="•"/>
            </a:pPr>
            <a:r>
              <a:rPr lang="en-US" sz="800" dirty="0"/>
              <a:t>Distance to nearest Fault (relevant for Earthquake)</a:t>
            </a:r>
          </a:p>
          <a:p>
            <a:pPr marL="171450" indent="-171450">
              <a:buFont typeface="Arial" panose="020B0604020202020204" pitchFamily="34" charset="0"/>
              <a:buChar char="•"/>
            </a:pPr>
            <a:r>
              <a:rPr lang="en-US" sz="800" dirty="0"/>
              <a:t>FEMA Flood Zone (relevant for Flood)</a:t>
            </a:r>
          </a:p>
        </p:txBody>
      </p:sp>
    </p:spTree>
    <p:extLst>
      <p:ext uri="{BB962C8B-B14F-4D97-AF65-F5344CB8AC3E}">
        <p14:creationId xmlns:p14="http://schemas.microsoft.com/office/powerpoint/2010/main" val="199371628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Running a Detailed Loss Analysis</a:t>
            </a:r>
          </a:p>
        </p:txBody>
      </p:sp>
      <p:pic>
        <p:nvPicPr>
          <p:cNvPr id="6" name="Picture 5">
            <a:extLst>
              <a:ext uri="{FF2B5EF4-FFF2-40B4-BE49-F238E27FC236}">
                <a16:creationId xmlns:a16="http://schemas.microsoft.com/office/drawing/2014/main" id="{2D23458C-6CA4-437D-A707-AFB7714C83C9}"/>
              </a:ext>
            </a:extLst>
          </p:cNvPr>
          <p:cNvPicPr>
            <a:picLocks noChangeAspect="1"/>
          </p:cNvPicPr>
          <p:nvPr/>
        </p:nvPicPr>
        <p:blipFill>
          <a:blip r:embed="rId2"/>
          <a:stretch>
            <a:fillRect/>
          </a:stretch>
        </p:blipFill>
        <p:spPr>
          <a:xfrm>
            <a:off x="2035885" y="1238603"/>
            <a:ext cx="8481113" cy="4575487"/>
          </a:xfrm>
          <a:prstGeom prst="rect">
            <a:avLst/>
          </a:prstGeom>
          <a:ln>
            <a:solidFill>
              <a:schemeClr val="tx1"/>
            </a:solidFill>
          </a:ln>
        </p:spPr>
      </p:pic>
      <p:sp>
        <p:nvSpPr>
          <p:cNvPr id="12" name="Rectangle 11">
            <a:extLst>
              <a:ext uri="{FF2B5EF4-FFF2-40B4-BE49-F238E27FC236}">
                <a16:creationId xmlns:a16="http://schemas.microsoft.com/office/drawing/2014/main" id="{E53BDFE7-FC69-4AC5-9207-0322CD40E126}"/>
              </a:ext>
            </a:extLst>
          </p:cNvPr>
          <p:cNvSpPr/>
          <p:nvPr/>
        </p:nvSpPr>
        <p:spPr bwMode="auto">
          <a:xfrm>
            <a:off x="2869034" y="1596876"/>
            <a:ext cx="1367406" cy="226502"/>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DB60051D-ED05-467D-8C40-110BCD6EA011}"/>
              </a:ext>
            </a:extLst>
          </p:cNvPr>
          <p:cNvSpPr txBox="1"/>
          <p:nvPr/>
        </p:nvSpPr>
        <p:spPr>
          <a:xfrm>
            <a:off x="268025" y="1315845"/>
            <a:ext cx="1485274" cy="584775"/>
          </a:xfrm>
          <a:prstGeom prst="rect">
            <a:avLst/>
          </a:prstGeom>
          <a:solidFill>
            <a:srgbClr val="DDDDDD"/>
          </a:solidFill>
          <a:ln>
            <a:solidFill>
              <a:srgbClr val="F7B041"/>
            </a:solidFill>
          </a:ln>
        </p:spPr>
        <p:txBody>
          <a:bodyPr wrap="square" rtlCol="0">
            <a:spAutoFit/>
          </a:bodyPr>
          <a:lstStyle/>
          <a:p>
            <a:r>
              <a:rPr lang="en-US" sz="800" dirty="0"/>
              <a:t>Exposure View you are running the models against (can run more than 1 exposure view at a time)</a:t>
            </a:r>
          </a:p>
        </p:txBody>
      </p:sp>
      <p:cxnSp>
        <p:nvCxnSpPr>
          <p:cNvPr id="9" name="Straight Arrow Connector 8">
            <a:extLst>
              <a:ext uri="{FF2B5EF4-FFF2-40B4-BE49-F238E27FC236}">
                <a16:creationId xmlns:a16="http://schemas.microsoft.com/office/drawing/2014/main" id="{4D36CC2E-DE71-44F8-8C0D-6CFB1A9F6B06}"/>
              </a:ext>
            </a:extLst>
          </p:cNvPr>
          <p:cNvCxnSpPr/>
          <p:nvPr/>
        </p:nvCxnSpPr>
        <p:spPr bwMode="auto">
          <a:xfrm flipH="1">
            <a:off x="1753299" y="1608233"/>
            <a:ext cx="1115735"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F2BE5671-AB7E-47AF-85E1-83899F54B0DC}"/>
              </a:ext>
            </a:extLst>
          </p:cNvPr>
          <p:cNvSpPr/>
          <p:nvPr/>
        </p:nvSpPr>
        <p:spPr bwMode="auto">
          <a:xfrm>
            <a:off x="3805105" y="2466362"/>
            <a:ext cx="2209801" cy="160175"/>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9" name="Straight Arrow Connector 18">
            <a:extLst>
              <a:ext uri="{FF2B5EF4-FFF2-40B4-BE49-F238E27FC236}">
                <a16:creationId xmlns:a16="http://schemas.microsoft.com/office/drawing/2014/main" id="{7DDF3741-5139-4E95-8E91-B25FB58CC72D}"/>
              </a:ext>
            </a:extLst>
          </p:cNvPr>
          <p:cNvCxnSpPr/>
          <p:nvPr/>
        </p:nvCxnSpPr>
        <p:spPr bwMode="auto">
          <a:xfrm flipH="1">
            <a:off x="2978092" y="2570259"/>
            <a:ext cx="827014" cy="510072"/>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52EA1FF7-2363-4717-B98F-284AF4B3A5B3}"/>
              </a:ext>
            </a:extLst>
          </p:cNvPr>
          <p:cNvSpPr txBox="1"/>
          <p:nvPr/>
        </p:nvSpPr>
        <p:spPr>
          <a:xfrm>
            <a:off x="90946" y="3080331"/>
            <a:ext cx="2887146" cy="1668149"/>
          </a:xfrm>
          <a:prstGeom prst="rect">
            <a:avLst/>
          </a:prstGeom>
          <a:solidFill>
            <a:srgbClr val="DDDDDD"/>
          </a:solidFill>
          <a:ln>
            <a:solidFill>
              <a:srgbClr val="F7B041"/>
            </a:solidFill>
          </a:ln>
        </p:spPr>
        <p:txBody>
          <a:bodyPr wrap="square" rtlCol="0">
            <a:spAutoFit/>
          </a:bodyPr>
          <a:lstStyle/>
          <a:p>
            <a:r>
              <a:rPr lang="en-US" sz="800" dirty="0"/>
              <a:t>What model are you running your exposure against? This Event Set selection dictates three important factors:</a:t>
            </a:r>
          </a:p>
          <a:p>
            <a:pPr marL="228600" indent="-228600">
              <a:buFont typeface="+mj-lt"/>
              <a:buAutoNum type="arabicPeriod"/>
            </a:pPr>
            <a:r>
              <a:rPr lang="en-US" sz="800" dirty="0"/>
              <a:t>Number of Years of Simulation (the standard is 10K)</a:t>
            </a:r>
          </a:p>
          <a:p>
            <a:pPr marL="228600" indent="-228600">
              <a:buFont typeface="+mj-lt"/>
              <a:buAutoNum type="arabicPeriod"/>
            </a:pPr>
            <a:r>
              <a:rPr lang="en-US" sz="800" dirty="0"/>
              <a:t>Region (US vs World Exposure)</a:t>
            </a:r>
          </a:p>
          <a:p>
            <a:pPr marL="228600" indent="-228600">
              <a:buFont typeface="+mj-lt"/>
              <a:buAutoNum type="arabicPeriod"/>
            </a:pPr>
            <a:r>
              <a:rPr lang="en-US" sz="800" dirty="0"/>
              <a:t>Model View for HU or EQ</a:t>
            </a:r>
          </a:p>
          <a:p>
            <a:pPr marL="685800" lvl="1" indent="-228600">
              <a:buFont typeface="+mj-lt"/>
              <a:buAutoNum type="arabicPeriod"/>
            </a:pPr>
            <a:r>
              <a:rPr lang="en-US" sz="800" dirty="0"/>
              <a:t>WSST (Conditioned on Warm Sea Surface Temperatures)</a:t>
            </a:r>
          </a:p>
          <a:p>
            <a:pPr marL="685800" lvl="1" indent="-228600">
              <a:buFont typeface="+mj-lt"/>
              <a:buAutoNum type="arabicPeriod"/>
            </a:pPr>
            <a:r>
              <a:rPr lang="en-US" sz="800" dirty="0"/>
              <a:t>Standard (based on Historical Record / accounts for EQ activity along faults) </a:t>
            </a:r>
          </a:p>
          <a:p>
            <a:pPr marL="685800" lvl="1" indent="-228600">
              <a:buFont typeface="+mj-lt"/>
              <a:buAutoNum type="arabicPeriod"/>
            </a:pPr>
            <a:r>
              <a:rPr lang="en-US" sz="800" dirty="0"/>
              <a:t>Time Independent (doesn’t take into account when the last EQ was) </a:t>
            </a:r>
          </a:p>
        </p:txBody>
      </p:sp>
      <p:sp>
        <p:nvSpPr>
          <p:cNvPr id="23" name="Rectangle 22">
            <a:extLst>
              <a:ext uri="{FF2B5EF4-FFF2-40B4-BE49-F238E27FC236}">
                <a16:creationId xmlns:a16="http://schemas.microsoft.com/office/drawing/2014/main" id="{B0560218-43B3-43BB-A137-D8EC4A41EB1B}"/>
              </a:ext>
            </a:extLst>
          </p:cNvPr>
          <p:cNvSpPr/>
          <p:nvPr/>
        </p:nvSpPr>
        <p:spPr bwMode="auto">
          <a:xfrm>
            <a:off x="3805105" y="2657300"/>
            <a:ext cx="3837266" cy="840909"/>
          </a:xfrm>
          <a:prstGeom prst="rect">
            <a:avLst/>
          </a:prstGeom>
          <a:noFill/>
          <a:ln w="12700"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412CDC76-7997-4A9A-A679-F622C8A617A0}"/>
              </a:ext>
            </a:extLst>
          </p:cNvPr>
          <p:cNvCxnSpPr/>
          <p:nvPr/>
        </p:nvCxnSpPr>
        <p:spPr bwMode="auto">
          <a:xfrm>
            <a:off x="7642372" y="3018982"/>
            <a:ext cx="906010"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FAF8B49F-13C5-4E13-9ADD-50500CFE505A}"/>
              </a:ext>
            </a:extLst>
          </p:cNvPr>
          <p:cNvSpPr txBox="1"/>
          <p:nvPr/>
        </p:nvSpPr>
        <p:spPr>
          <a:xfrm>
            <a:off x="8548382" y="2825295"/>
            <a:ext cx="1607733" cy="954107"/>
          </a:xfrm>
          <a:prstGeom prst="rect">
            <a:avLst/>
          </a:prstGeom>
          <a:solidFill>
            <a:srgbClr val="DDDDDD"/>
          </a:solidFill>
          <a:ln>
            <a:solidFill>
              <a:srgbClr val="F7B041"/>
            </a:solidFill>
          </a:ln>
        </p:spPr>
        <p:txBody>
          <a:bodyPr wrap="square" rtlCol="0">
            <a:spAutoFit/>
          </a:bodyPr>
          <a:lstStyle/>
          <a:p>
            <a:r>
              <a:rPr lang="en-US" sz="800" dirty="0"/>
              <a:t>What Perils (and sub perils) are you running your exposure against? You likely will only run certain perils against exposure sets given Hurricane exposure often has different deductibles than other perils.</a:t>
            </a:r>
          </a:p>
        </p:txBody>
      </p:sp>
      <p:sp>
        <p:nvSpPr>
          <p:cNvPr id="27" name="Rectangle 26">
            <a:extLst>
              <a:ext uri="{FF2B5EF4-FFF2-40B4-BE49-F238E27FC236}">
                <a16:creationId xmlns:a16="http://schemas.microsoft.com/office/drawing/2014/main" id="{5EC84F7C-5E2A-46DC-B754-6E7701F096BD}"/>
              </a:ext>
            </a:extLst>
          </p:cNvPr>
          <p:cNvSpPr/>
          <p:nvPr/>
        </p:nvSpPr>
        <p:spPr bwMode="auto">
          <a:xfrm>
            <a:off x="3322040" y="3777670"/>
            <a:ext cx="3263318" cy="1425486"/>
          </a:xfrm>
          <a:prstGeom prst="rect">
            <a:avLst/>
          </a:prstGeom>
          <a:noFill/>
          <a:ln w="12700"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8" name="Straight Arrow Connector 27">
            <a:extLst>
              <a:ext uri="{FF2B5EF4-FFF2-40B4-BE49-F238E27FC236}">
                <a16:creationId xmlns:a16="http://schemas.microsoft.com/office/drawing/2014/main" id="{A58C0343-C4EA-4EFC-8B65-F38E1FFF34D9}"/>
              </a:ext>
            </a:extLst>
          </p:cNvPr>
          <p:cNvCxnSpPr/>
          <p:nvPr/>
        </p:nvCxnSpPr>
        <p:spPr bwMode="auto">
          <a:xfrm>
            <a:off x="6585358" y="4966626"/>
            <a:ext cx="906010"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A3901C90-9484-4F1C-BBB2-07715F1FE13A}"/>
              </a:ext>
            </a:extLst>
          </p:cNvPr>
          <p:cNvSpPr txBox="1"/>
          <p:nvPr/>
        </p:nvSpPr>
        <p:spPr>
          <a:xfrm>
            <a:off x="7491368" y="4737422"/>
            <a:ext cx="1607733" cy="584775"/>
          </a:xfrm>
          <a:prstGeom prst="rect">
            <a:avLst/>
          </a:prstGeom>
          <a:solidFill>
            <a:srgbClr val="DDDDDD"/>
          </a:solidFill>
          <a:ln>
            <a:solidFill>
              <a:srgbClr val="F7B041"/>
            </a:solidFill>
          </a:ln>
        </p:spPr>
        <p:txBody>
          <a:bodyPr wrap="square" rtlCol="0">
            <a:spAutoFit/>
          </a:bodyPr>
          <a:lstStyle/>
          <a:p>
            <a:r>
              <a:rPr lang="en-US" sz="800" dirty="0"/>
              <a:t>Default AIR settings.  Will most likely leave these at their default views when running analyses.</a:t>
            </a:r>
          </a:p>
        </p:txBody>
      </p:sp>
      <p:sp>
        <p:nvSpPr>
          <p:cNvPr id="31" name="Rectangle 30">
            <a:extLst>
              <a:ext uri="{FF2B5EF4-FFF2-40B4-BE49-F238E27FC236}">
                <a16:creationId xmlns:a16="http://schemas.microsoft.com/office/drawing/2014/main" id="{6171A143-44E0-4227-B288-DD5091ED3BAB}"/>
              </a:ext>
            </a:extLst>
          </p:cNvPr>
          <p:cNvSpPr/>
          <p:nvPr/>
        </p:nvSpPr>
        <p:spPr bwMode="auto">
          <a:xfrm>
            <a:off x="8415398" y="5575174"/>
            <a:ext cx="2171508" cy="313898"/>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32" name="Straight Arrow Connector 31">
            <a:extLst>
              <a:ext uri="{FF2B5EF4-FFF2-40B4-BE49-F238E27FC236}">
                <a16:creationId xmlns:a16="http://schemas.microsoft.com/office/drawing/2014/main" id="{0DC4A40E-1A75-4049-ABAF-78D3C0B953B1}"/>
              </a:ext>
            </a:extLst>
          </p:cNvPr>
          <p:cNvCxnSpPr/>
          <p:nvPr/>
        </p:nvCxnSpPr>
        <p:spPr bwMode="auto">
          <a:xfrm>
            <a:off x="9099101" y="5889072"/>
            <a:ext cx="0" cy="28670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a:extLst>
              <a:ext uri="{FF2B5EF4-FFF2-40B4-BE49-F238E27FC236}">
                <a16:creationId xmlns:a16="http://schemas.microsoft.com/office/drawing/2014/main" id="{A3EC8EAA-AC36-4F86-8235-D64D6FB239A7}"/>
              </a:ext>
            </a:extLst>
          </p:cNvPr>
          <p:cNvSpPr txBox="1"/>
          <p:nvPr/>
        </p:nvSpPr>
        <p:spPr>
          <a:xfrm>
            <a:off x="6241411" y="6175772"/>
            <a:ext cx="3110838" cy="215444"/>
          </a:xfrm>
          <a:prstGeom prst="rect">
            <a:avLst/>
          </a:prstGeom>
          <a:solidFill>
            <a:srgbClr val="DDDDDD"/>
          </a:solidFill>
          <a:ln>
            <a:solidFill>
              <a:srgbClr val="F7B041"/>
            </a:solidFill>
          </a:ln>
        </p:spPr>
        <p:txBody>
          <a:bodyPr wrap="square" rtlCol="0">
            <a:spAutoFit/>
          </a:bodyPr>
          <a:lstStyle/>
          <a:p>
            <a:r>
              <a:rPr lang="en-US" sz="800" dirty="0"/>
              <a:t>Name Analysis Run – </a:t>
            </a:r>
            <a:r>
              <a:rPr lang="en-US" sz="800" dirty="0" err="1"/>
              <a:t>ie</a:t>
            </a:r>
            <a:r>
              <a:rPr lang="en-US" sz="800" dirty="0"/>
              <a:t>. Hippo_20210331_HU - </a:t>
            </a:r>
            <a:r>
              <a:rPr lang="en-US" sz="800" dirty="0" err="1"/>
              <a:t>LTwDS</a:t>
            </a:r>
            <a:endParaRPr lang="en-US" sz="800" dirty="0"/>
          </a:p>
        </p:txBody>
      </p:sp>
      <p:sp>
        <p:nvSpPr>
          <p:cNvPr id="2" name="Rectangle 1">
            <a:extLst>
              <a:ext uri="{FF2B5EF4-FFF2-40B4-BE49-F238E27FC236}">
                <a16:creationId xmlns:a16="http://schemas.microsoft.com/office/drawing/2014/main" id="{1E4DBDD9-1FCF-0C85-03E9-C73D93DD8760}"/>
              </a:ext>
            </a:extLst>
          </p:cNvPr>
          <p:cNvSpPr/>
          <p:nvPr/>
        </p:nvSpPr>
        <p:spPr bwMode="auto">
          <a:xfrm>
            <a:off x="2978092" y="1596876"/>
            <a:ext cx="1191236" cy="226499"/>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9580232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Running a Detailed Loss Analysis</a:t>
            </a:r>
          </a:p>
        </p:txBody>
      </p:sp>
      <p:pic>
        <p:nvPicPr>
          <p:cNvPr id="3" name="Picture 2">
            <a:extLst>
              <a:ext uri="{FF2B5EF4-FFF2-40B4-BE49-F238E27FC236}">
                <a16:creationId xmlns:a16="http://schemas.microsoft.com/office/drawing/2014/main" id="{393281B9-3E4C-4035-A4E5-6C82E40D5059}"/>
              </a:ext>
            </a:extLst>
          </p:cNvPr>
          <p:cNvPicPr>
            <a:picLocks noChangeAspect="1"/>
          </p:cNvPicPr>
          <p:nvPr/>
        </p:nvPicPr>
        <p:blipFill>
          <a:blip r:embed="rId2"/>
          <a:stretch>
            <a:fillRect/>
          </a:stretch>
        </p:blipFill>
        <p:spPr>
          <a:xfrm>
            <a:off x="937078" y="1106469"/>
            <a:ext cx="6553968" cy="4274878"/>
          </a:xfrm>
          <a:prstGeom prst="rect">
            <a:avLst/>
          </a:prstGeom>
          <a:ln>
            <a:solidFill>
              <a:schemeClr val="tx1"/>
            </a:solidFill>
          </a:ln>
        </p:spPr>
      </p:pic>
      <p:sp>
        <p:nvSpPr>
          <p:cNvPr id="21" name="TextBox 20">
            <a:extLst>
              <a:ext uri="{FF2B5EF4-FFF2-40B4-BE49-F238E27FC236}">
                <a16:creationId xmlns:a16="http://schemas.microsoft.com/office/drawing/2014/main" id="{A56681C7-A982-4A79-87DD-33891FEA6840}"/>
              </a:ext>
            </a:extLst>
          </p:cNvPr>
          <p:cNvSpPr txBox="1"/>
          <p:nvPr/>
        </p:nvSpPr>
        <p:spPr>
          <a:xfrm>
            <a:off x="7771113" y="1848008"/>
            <a:ext cx="3977346" cy="553998"/>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If treaty reinsurance applies (reinsurance for a specific group of risks, prior to the application of any catastrophe reinsurance), on this tab is where you would apply them</a:t>
            </a:r>
          </a:p>
        </p:txBody>
      </p:sp>
      <p:sp>
        <p:nvSpPr>
          <p:cNvPr id="22" name="TextBox 21">
            <a:extLst>
              <a:ext uri="{FF2B5EF4-FFF2-40B4-BE49-F238E27FC236}">
                <a16:creationId xmlns:a16="http://schemas.microsoft.com/office/drawing/2014/main" id="{F4A382E1-B699-4D36-B7E4-61EB531FC23F}"/>
              </a:ext>
            </a:extLst>
          </p:cNvPr>
          <p:cNvSpPr txBox="1"/>
          <p:nvPr/>
        </p:nvSpPr>
        <p:spPr>
          <a:xfrm>
            <a:off x="7771113" y="4841728"/>
            <a:ext cx="3977346" cy="400110"/>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By default, AIR applies facultative reinsurance first, so they inure to the benefit of other applicable treaty reinsurance</a:t>
            </a:r>
          </a:p>
        </p:txBody>
      </p:sp>
      <p:cxnSp>
        <p:nvCxnSpPr>
          <p:cNvPr id="7" name="Straight Arrow Connector 6">
            <a:extLst>
              <a:ext uri="{FF2B5EF4-FFF2-40B4-BE49-F238E27FC236}">
                <a16:creationId xmlns:a16="http://schemas.microsoft.com/office/drawing/2014/main" id="{9F71D71E-F9B5-4E69-8460-466A6AE7DA3A}"/>
              </a:ext>
            </a:extLst>
          </p:cNvPr>
          <p:cNvCxnSpPr/>
          <p:nvPr/>
        </p:nvCxnSpPr>
        <p:spPr bwMode="auto">
          <a:xfrm>
            <a:off x="4214062" y="5041783"/>
            <a:ext cx="3419920"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a:extLst>
              <a:ext uri="{FF2B5EF4-FFF2-40B4-BE49-F238E27FC236}">
                <a16:creationId xmlns:a16="http://schemas.microsoft.com/office/drawing/2014/main" id="{AA86A632-B8DD-1F2B-F1B1-801600B81786}"/>
              </a:ext>
            </a:extLst>
          </p:cNvPr>
          <p:cNvSpPr/>
          <p:nvPr/>
        </p:nvSpPr>
        <p:spPr bwMode="auto">
          <a:xfrm>
            <a:off x="1921079" y="1308683"/>
            <a:ext cx="1577130" cy="251669"/>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9431317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Running a Detailed Loss Analysis</a:t>
            </a:r>
          </a:p>
        </p:txBody>
      </p:sp>
      <p:pic>
        <p:nvPicPr>
          <p:cNvPr id="4" name="Picture 3">
            <a:extLst>
              <a:ext uri="{FF2B5EF4-FFF2-40B4-BE49-F238E27FC236}">
                <a16:creationId xmlns:a16="http://schemas.microsoft.com/office/drawing/2014/main" id="{103D0A12-4CE8-4D91-BB9A-185A65661303}"/>
              </a:ext>
            </a:extLst>
          </p:cNvPr>
          <p:cNvPicPr>
            <a:picLocks noChangeAspect="1"/>
          </p:cNvPicPr>
          <p:nvPr/>
        </p:nvPicPr>
        <p:blipFill>
          <a:blip r:embed="rId2"/>
          <a:stretch>
            <a:fillRect/>
          </a:stretch>
        </p:blipFill>
        <p:spPr>
          <a:xfrm>
            <a:off x="841972" y="1551963"/>
            <a:ext cx="4627037" cy="3930242"/>
          </a:xfrm>
          <a:prstGeom prst="rect">
            <a:avLst/>
          </a:prstGeom>
          <a:ln>
            <a:solidFill>
              <a:schemeClr val="tx1"/>
            </a:solidFill>
          </a:ln>
        </p:spPr>
      </p:pic>
      <p:sp>
        <p:nvSpPr>
          <p:cNvPr id="9" name="TextBox 8">
            <a:extLst>
              <a:ext uri="{FF2B5EF4-FFF2-40B4-BE49-F238E27FC236}">
                <a16:creationId xmlns:a16="http://schemas.microsoft.com/office/drawing/2014/main" id="{C8CFED36-E810-4414-AEE3-5A6316C2B5D8}"/>
              </a:ext>
            </a:extLst>
          </p:cNvPr>
          <p:cNvSpPr txBox="1"/>
          <p:nvPr/>
        </p:nvSpPr>
        <p:spPr>
          <a:xfrm>
            <a:off x="6234367" y="1044862"/>
            <a:ext cx="3977346" cy="1840504"/>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800" b="1" i="1" dirty="0"/>
              <a:t>What perspective do you want to see your losses in? </a:t>
            </a:r>
            <a:r>
              <a:rPr lang="en-US" sz="800" i="1" dirty="0"/>
              <a:t>You can run all of them if you’d wish (but the more you select, the longer your analysis will take to run).</a:t>
            </a:r>
            <a:br>
              <a:rPr lang="en-US" sz="800" i="1" dirty="0"/>
            </a:br>
            <a:r>
              <a:rPr lang="en-US" sz="800" i="1" dirty="0"/>
              <a:t>Standard is to run Ground Up, Gross, and Net of Pre-Cat views.</a:t>
            </a:r>
            <a:br>
              <a:rPr lang="en-US" sz="800" i="1" dirty="0"/>
            </a:br>
            <a:br>
              <a:rPr lang="en-US" sz="800" i="1" dirty="0"/>
            </a:br>
            <a:r>
              <a:rPr lang="en-US" sz="800" i="1" dirty="0"/>
              <a:t>Ground Up – Total Event Loss without application of any insurance or reinsurance terms</a:t>
            </a:r>
          </a:p>
          <a:p>
            <a:r>
              <a:rPr lang="en-US" sz="800" i="1" dirty="0"/>
              <a:t>Retained – Represents the amount the policyholder is responsible for</a:t>
            </a:r>
          </a:p>
          <a:p>
            <a:r>
              <a:rPr lang="en-US" sz="800" i="1" dirty="0"/>
              <a:t>Gross – Represents loss after the application of policy terms (deductibles and limits)</a:t>
            </a:r>
          </a:p>
          <a:p>
            <a:r>
              <a:rPr lang="en-US" sz="800" i="1" dirty="0"/>
              <a:t>Net of Pre-Cat – Represents loss net of primary policy terms, and any reinsurance recoveries</a:t>
            </a:r>
          </a:p>
          <a:p>
            <a:r>
              <a:rPr lang="en-US" sz="800" i="1" dirty="0"/>
              <a:t>Post-Cat Net – Represents loss net of Catastrophe XOL treaty to Net of Pre-Cat Losses</a:t>
            </a:r>
          </a:p>
        </p:txBody>
      </p:sp>
      <p:cxnSp>
        <p:nvCxnSpPr>
          <p:cNvPr id="8" name="Straight Arrow Connector 7">
            <a:extLst>
              <a:ext uri="{FF2B5EF4-FFF2-40B4-BE49-F238E27FC236}">
                <a16:creationId xmlns:a16="http://schemas.microsoft.com/office/drawing/2014/main" id="{B2814425-C4E8-434E-A508-59380D0D9DE0}"/>
              </a:ext>
            </a:extLst>
          </p:cNvPr>
          <p:cNvCxnSpPr/>
          <p:nvPr/>
        </p:nvCxnSpPr>
        <p:spPr bwMode="auto">
          <a:xfrm>
            <a:off x="5117843" y="3556931"/>
            <a:ext cx="1048065"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FA016FF5-CDC7-448E-BA82-D03D96676834}"/>
              </a:ext>
            </a:extLst>
          </p:cNvPr>
          <p:cNvSpPr txBox="1"/>
          <p:nvPr/>
        </p:nvSpPr>
        <p:spPr>
          <a:xfrm>
            <a:off x="6234367" y="3237821"/>
            <a:ext cx="4701919" cy="1261884"/>
          </a:xfrm>
          <a:prstGeom prst="rect">
            <a:avLst/>
          </a:prstGeom>
          <a:solidFill>
            <a:srgbClr val="969696"/>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800" b="1" i="1" dirty="0">
                <a:solidFill>
                  <a:schemeClr val="bg1"/>
                </a:solidFill>
              </a:rPr>
              <a:t>At what granularity do you want to compile your YELT (Year-Event-Loss-Table)?</a:t>
            </a:r>
            <a:br>
              <a:rPr lang="en-US" sz="800" b="1" i="1" dirty="0">
                <a:solidFill>
                  <a:schemeClr val="bg1"/>
                </a:solidFill>
              </a:rPr>
            </a:br>
            <a:r>
              <a:rPr lang="en-US" sz="800" i="1" dirty="0">
                <a:solidFill>
                  <a:schemeClr val="bg1"/>
                </a:solidFill>
              </a:rPr>
              <a:t>Note you can run multiple levels at once. </a:t>
            </a:r>
            <a:endParaRPr lang="en-US" sz="800" b="1" i="1" dirty="0">
              <a:solidFill>
                <a:schemeClr val="bg1"/>
              </a:solidFill>
            </a:endParaRPr>
          </a:p>
          <a:p>
            <a:pPr marL="171450" indent="-171450">
              <a:buFont typeface="Arial" panose="020B0604020202020204" pitchFamily="34" charset="0"/>
              <a:buChar char="•"/>
            </a:pPr>
            <a:r>
              <a:rPr lang="en-US" sz="800" i="1" dirty="0">
                <a:solidFill>
                  <a:schemeClr val="bg1"/>
                </a:solidFill>
              </a:rPr>
              <a:t>Line of Business?</a:t>
            </a:r>
          </a:p>
          <a:p>
            <a:pPr marL="171450" indent="-171450">
              <a:buFont typeface="Arial" panose="020B0604020202020204" pitchFamily="34" charset="0"/>
              <a:buChar char="•"/>
            </a:pPr>
            <a:r>
              <a:rPr lang="en-US" sz="800" i="1" dirty="0">
                <a:solidFill>
                  <a:schemeClr val="bg1"/>
                </a:solidFill>
              </a:rPr>
              <a:t>Location Level?</a:t>
            </a:r>
          </a:p>
          <a:p>
            <a:pPr marL="171450" indent="-171450">
              <a:buFont typeface="Arial" panose="020B0604020202020204" pitchFamily="34" charset="0"/>
              <a:buChar char="•"/>
            </a:pPr>
            <a:r>
              <a:rPr lang="en-US" sz="800" i="1" dirty="0" err="1">
                <a:solidFill>
                  <a:schemeClr val="bg1"/>
                </a:solidFill>
              </a:rPr>
              <a:t>UserID</a:t>
            </a:r>
            <a:r>
              <a:rPr lang="en-US" sz="800" i="1" dirty="0">
                <a:solidFill>
                  <a:schemeClr val="bg1"/>
                </a:solidFill>
              </a:rPr>
              <a:t> level?</a:t>
            </a:r>
          </a:p>
          <a:p>
            <a:pPr marL="171450" indent="-171450">
              <a:buFont typeface="Arial" panose="020B0604020202020204" pitchFamily="34" charset="0"/>
              <a:buChar char="•"/>
            </a:pPr>
            <a:r>
              <a:rPr lang="en-US" sz="800" i="1" dirty="0">
                <a:solidFill>
                  <a:schemeClr val="bg1"/>
                </a:solidFill>
              </a:rPr>
              <a:t>Geography (I.e. State, County level)?</a:t>
            </a:r>
          </a:p>
          <a:p>
            <a:r>
              <a:rPr lang="en-US" sz="800" i="1" dirty="0">
                <a:solidFill>
                  <a:schemeClr val="bg1"/>
                </a:solidFill>
              </a:rPr>
              <a:t>Most common: by Line of Business by County – if you need to provide results to reinsurers, you will NEED to run your exposure at this level (this is a CLF compatible level)</a:t>
            </a:r>
          </a:p>
        </p:txBody>
      </p:sp>
      <p:sp>
        <p:nvSpPr>
          <p:cNvPr id="15" name="Rectangle 14">
            <a:extLst>
              <a:ext uri="{FF2B5EF4-FFF2-40B4-BE49-F238E27FC236}">
                <a16:creationId xmlns:a16="http://schemas.microsoft.com/office/drawing/2014/main" id="{2896C8AF-4E54-4BCF-A1CA-CBBEB3A91238}"/>
              </a:ext>
            </a:extLst>
          </p:cNvPr>
          <p:cNvSpPr/>
          <p:nvPr/>
        </p:nvSpPr>
        <p:spPr bwMode="auto">
          <a:xfrm>
            <a:off x="2281805" y="2787077"/>
            <a:ext cx="2835479" cy="181008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7020B4EA-740E-4E8D-85FB-92D1D5429029}"/>
              </a:ext>
            </a:extLst>
          </p:cNvPr>
          <p:cNvCxnSpPr/>
          <p:nvPr/>
        </p:nvCxnSpPr>
        <p:spPr bwMode="auto">
          <a:xfrm>
            <a:off x="5018099" y="4832058"/>
            <a:ext cx="912918"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B0BF552B-3902-4508-8129-40A5794C6C53}"/>
              </a:ext>
            </a:extLst>
          </p:cNvPr>
          <p:cNvSpPr/>
          <p:nvPr/>
        </p:nvSpPr>
        <p:spPr bwMode="auto">
          <a:xfrm>
            <a:off x="4194495" y="4756557"/>
            <a:ext cx="823604" cy="151003"/>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B83B0139-CC65-4E44-A712-9919CFC2FC40}"/>
              </a:ext>
            </a:extLst>
          </p:cNvPr>
          <p:cNvSpPr txBox="1"/>
          <p:nvPr/>
        </p:nvSpPr>
        <p:spPr>
          <a:xfrm>
            <a:off x="6019662" y="4692116"/>
            <a:ext cx="2801870" cy="954107"/>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800" i="1" dirty="0"/>
              <a:t>Selecting this will give you a location level AAL. This is the summation of losses from </a:t>
            </a:r>
            <a:r>
              <a:rPr lang="en-US" sz="800" b="1" i="1" dirty="0"/>
              <a:t>ALL</a:t>
            </a:r>
            <a:r>
              <a:rPr lang="en-US" sz="800" i="1" dirty="0"/>
              <a:t> events impacting a particular location, divided by the number of years of simulation.  However, you will not be able to see the event level location losses when selecting this! In order to see event level losses at the location level, you would need to select the location level event detail (red circle)</a:t>
            </a:r>
          </a:p>
        </p:txBody>
      </p:sp>
      <p:cxnSp>
        <p:nvCxnSpPr>
          <p:cNvPr id="19" name="Straight Arrow Connector 18">
            <a:extLst>
              <a:ext uri="{FF2B5EF4-FFF2-40B4-BE49-F238E27FC236}">
                <a16:creationId xmlns:a16="http://schemas.microsoft.com/office/drawing/2014/main" id="{DEEFE41D-FD96-433E-9074-4524E06EB570}"/>
              </a:ext>
            </a:extLst>
          </p:cNvPr>
          <p:cNvCxnSpPr/>
          <p:nvPr/>
        </p:nvCxnSpPr>
        <p:spPr bwMode="auto">
          <a:xfrm flipV="1">
            <a:off x="4136387" y="1796880"/>
            <a:ext cx="2029521" cy="65187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914C88B3-23CD-48FE-BC13-88113D08345A}"/>
              </a:ext>
            </a:extLst>
          </p:cNvPr>
          <p:cNvSpPr/>
          <p:nvPr/>
        </p:nvSpPr>
        <p:spPr bwMode="auto">
          <a:xfrm>
            <a:off x="3155490" y="2502258"/>
            <a:ext cx="1961794" cy="231321"/>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B5A1CDF3-AEDC-40E6-A69F-04E7313504EB}"/>
              </a:ext>
            </a:extLst>
          </p:cNvPr>
          <p:cNvSpPr/>
          <p:nvPr/>
        </p:nvSpPr>
        <p:spPr bwMode="auto">
          <a:xfrm>
            <a:off x="3154931" y="4084620"/>
            <a:ext cx="250999" cy="218932"/>
          </a:xfrm>
          <a:prstGeom prst="ellips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 name="Rectangle 1">
            <a:extLst>
              <a:ext uri="{FF2B5EF4-FFF2-40B4-BE49-F238E27FC236}">
                <a16:creationId xmlns:a16="http://schemas.microsoft.com/office/drawing/2014/main" id="{E8BEEA91-2BFB-DC5E-FBC4-D88F70D15102}"/>
              </a:ext>
            </a:extLst>
          </p:cNvPr>
          <p:cNvSpPr/>
          <p:nvPr/>
        </p:nvSpPr>
        <p:spPr bwMode="auto">
          <a:xfrm>
            <a:off x="1803633" y="2021747"/>
            <a:ext cx="1468073" cy="245619"/>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6844069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Running a Detailed Loss Analysis</a:t>
            </a:r>
          </a:p>
        </p:txBody>
      </p:sp>
      <p:pic>
        <p:nvPicPr>
          <p:cNvPr id="3" name="Picture 2">
            <a:extLst>
              <a:ext uri="{FF2B5EF4-FFF2-40B4-BE49-F238E27FC236}">
                <a16:creationId xmlns:a16="http://schemas.microsoft.com/office/drawing/2014/main" id="{0CDAB15D-CA36-4F1A-84B7-C1DBD5B1D743}"/>
              </a:ext>
            </a:extLst>
          </p:cNvPr>
          <p:cNvPicPr>
            <a:picLocks noChangeAspect="1"/>
          </p:cNvPicPr>
          <p:nvPr/>
        </p:nvPicPr>
        <p:blipFill>
          <a:blip r:embed="rId2"/>
          <a:stretch>
            <a:fillRect/>
          </a:stretch>
        </p:blipFill>
        <p:spPr>
          <a:xfrm>
            <a:off x="917634" y="1011616"/>
            <a:ext cx="6925125" cy="2528538"/>
          </a:xfrm>
          <a:prstGeom prst="rect">
            <a:avLst/>
          </a:prstGeom>
          <a:ln>
            <a:solidFill>
              <a:schemeClr val="tx1"/>
            </a:solidFill>
          </a:ln>
        </p:spPr>
      </p:pic>
      <p:sp>
        <p:nvSpPr>
          <p:cNvPr id="20" name="Rectangle 19">
            <a:extLst>
              <a:ext uri="{FF2B5EF4-FFF2-40B4-BE49-F238E27FC236}">
                <a16:creationId xmlns:a16="http://schemas.microsoft.com/office/drawing/2014/main" id="{489D6ED3-D9BE-41F7-B1E1-4EA0C3D66A4B}"/>
              </a:ext>
            </a:extLst>
          </p:cNvPr>
          <p:cNvSpPr/>
          <p:nvPr/>
        </p:nvSpPr>
        <p:spPr bwMode="auto">
          <a:xfrm>
            <a:off x="3399299" y="3089487"/>
            <a:ext cx="1525039" cy="249331"/>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4BA1D7E6-8074-4350-8529-B5F209D5041D}"/>
              </a:ext>
            </a:extLst>
          </p:cNvPr>
          <p:cNvSpPr txBox="1"/>
          <p:nvPr/>
        </p:nvSpPr>
        <p:spPr>
          <a:xfrm>
            <a:off x="5888125" y="2844225"/>
            <a:ext cx="1736521" cy="744819"/>
          </a:xfrm>
          <a:prstGeom prst="rect">
            <a:avLst/>
          </a:prstGeom>
          <a:solidFill>
            <a:srgbClr val="DDDDDD"/>
          </a:solidFill>
          <a:ln>
            <a:solidFill>
              <a:srgbClr val="F7B041"/>
            </a:solidFill>
          </a:ln>
        </p:spPr>
        <p:txBody>
          <a:bodyPr wrap="square" rtlCol="0">
            <a:spAutoFit/>
          </a:bodyPr>
          <a:lstStyle/>
          <a:p>
            <a:r>
              <a:rPr lang="en-US" sz="800" dirty="0"/>
              <a:t>Where do you want to send your loss analysis? </a:t>
            </a:r>
            <a:br>
              <a:rPr lang="en-US" sz="800" dirty="0"/>
            </a:br>
            <a:r>
              <a:rPr lang="en-US" sz="800" dirty="0"/>
              <a:t>Note you can also create a new Loss database here.</a:t>
            </a:r>
          </a:p>
          <a:p>
            <a:r>
              <a:rPr lang="en-US" sz="800" dirty="0" err="1"/>
              <a:t>ClientName_DataDate_LOSSvX</a:t>
            </a:r>
            <a:endParaRPr lang="en-US" sz="800" dirty="0"/>
          </a:p>
        </p:txBody>
      </p:sp>
      <p:cxnSp>
        <p:nvCxnSpPr>
          <p:cNvPr id="7" name="Straight Arrow Connector 6">
            <a:extLst>
              <a:ext uri="{FF2B5EF4-FFF2-40B4-BE49-F238E27FC236}">
                <a16:creationId xmlns:a16="http://schemas.microsoft.com/office/drawing/2014/main" id="{C81C2C95-1B83-44BE-A088-94D626F40A5F}"/>
              </a:ext>
            </a:extLst>
          </p:cNvPr>
          <p:cNvCxnSpPr>
            <a:stCxn id="20" idx="3"/>
          </p:cNvCxnSpPr>
          <p:nvPr/>
        </p:nvCxnSpPr>
        <p:spPr bwMode="auto">
          <a:xfrm flipV="1">
            <a:off x="4924338" y="3214152"/>
            <a:ext cx="947956" cy="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3">
            <a:extLst>
              <a:ext uri="{FF2B5EF4-FFF2-40B4-BE49-F238E27FC236}">
                <a16:creationId xmlns:a16="http://schemas.microsoft.com/office/drawing/2014/main" id="{85A518C5-C92B-4280-9955-E7E8F51E0F8A}"/>
              </a:ext>
            </a:extLst>
          </p:cNvPr>
          <p:cNvSpPr/>
          <p:nvPr/>
        </p:nvSpPr>
        <p:spPr bwMode="auto">
          <a:xfrm>
            <a:off x="2525085" y="2758061"/>
            <a:ext cx="2759979" cy="204452"/>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5" name="Straight Arrow Connector 24">
            <a:extLst>
              <a:ext uri="{FF2B5EF4-FFF2-40B4-BE49-F238E27FC236}">
                <a16:creationId xmlns:a16="http://schemas.microsoft.com/office/drawing/2014/main" id="{EF9A6C7B-16A0-4C5A-8383-A07E19B21339}"/>
              </a:ext>
            </a:extLst>
          </p:cNvPr>
          <p:cNvCxnSpPr/>
          <p:nvPr/>
        </p:nvCxnSpPr>
        <p:spPr bwMode="auto">
          <a:xfrm>
            <a:off x="2567030" y="2962513"/>
            <a:ext cx="0" cy="924587"/>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0AC8CA09-2558-4EF3-A6A8-807AFE0B0AC4}"/>
              </a:ext>
            </a:extLst>
          </p:cNvPr>
          <p:cNvSpPr txBox="1"/>
          <p:nvPr/>
        </p:nvSpPr>
        <p:spPr>
          <a:xfrm>
            <a:off x="1787307" y="3887100"/>
            <a:ext cx="2163908" cy="461665"/>
          </a:xfrm>
          <a:prstGeom prst="rect">
            <a:avLst/>
          </a:prstGeom>
          <a:solidFill>
            <a:srgbClr val="DDDDDD"/>
          </a:solidFill>
          <a:ln>
            <a:solidFill>
              <a:srgbClr val="F7B041"/>
            </a:solidFill>
          </a:ln>
        </p:spPr>
        <p:txBody>
          <a:bodyPr wrap="square" rtlCol="0">
            <a:spAutoFit/>
          </a:bodyPr>
          <a:lstStyle/>
          <a:p>
            <a:r>
              <a:rPr lang="en-US" sz="800" dirty="0"/>
              <a:t>If your run is urgent, you can send to “Top Priority”, and if there is a queue of analyses, AIR will prioritize your run.</a:t>
            </a:r>
          </a:p>
        </p:txBody>
      </p:sp>
      <p:sp>
        <p:nvSpPr>
          <p:cNvPr id="2" name="Rectangle 1">
            <a:extLst>
              <a:ext uri="{FF2B5EF4-FFF2-40B4-BE49-F238E27FC236}">
                <a16:creationId xmlns:a16="http://schemas.microsoft.com/office/drawing/2014/main" id="{09F8D7FA-DC4A-050D-0322-BAA6C4080A60}"/>
              </a:ext>
            </a:extLst>
          </p:cNvPr>
          <p:cNvSpPr/>
          <p:nvPr/>
        </p:nvSpPr>
        <p:spPr bwMode="auto">
          <a:xfrm>
            <a:off x="2004969" y="1510018"/>
            <a:ext cx="1585519" cy="204452"/>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269105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8865B-D4B6-1681-F1C6-67DB146A8170}"/>
              </a:ext>
            </a:extLst>
          </p:cNvPr>
          <p:cNvPicPr>
            <a:picLocks noChangeAspect="1"/>
          </p:cNvPicPr>
          <p:nvPr/>
        </p:nvPicPr>
        <p:blipFill>
          <a:blip r:embed="rId2"/>
          <a:stretch>
            <a:fillRect/>
          </a:stretch>
        </p:blipFill>
        <p:spPr>
          <a:xfrm>
            <a:off x="446188" y="959548"/>
            <a:ext cx="11594810" cy="2630177"/>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Viewing Results in the AIR Interface</a:t>
            </a:r>
          </a:p>
        </p:txBody>
      </p:sp>
      <p:sp>
        <p:nvSpPr>
          <p:cNvPr id="17" name="Rectangle 16">
            <a:extLst>
              <a:ext uri="{FF2B5EF4-FFF2-40B4-BE49-F238E27FC236}">
                <a16:creationId xmlns:a16="http://schemas.microsoft.com/office/drawing/2014/main" id="{34608CF9-45AE-4FFB-BBAB-EDC694F83921}"/>
              </a:ext>
            </a:extLst>
          </p:cNvPr>
          <p:cNvSpPr/>
          <p:nvPr/>
        </p:nvSpPr>
        <p:spPr bwMode="auto">
          <a:xfrm>
            <a:off x="377192" y="1676380"/>
            <a:ext cx="1140903" cy="1752620"/>
          </a:xfrm>
          <a:prstGeom prst="rect">
            <a:avLst/>
          </a:prstGeom>
          <a:noFill/>
          <a:ln w="254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9" name="Straight Arrow Connector 18">
            <a:extLst>
              <a:ext uri="{FF2B5EF4-FFF2-40B4-BE49-F238E27FC236}">
                <a16:creationId xmlns:a16="http://schemas.microsoft.com/office/drawing/2014/main" id="{EE134927-F64F-43E9-9D57-8F5B061380BB}"/>
              </a:ext>
            </a:extLst>
          </p:cNvPr>
          <p:cNvCxnSpPr/>
          <p:nvPr/>
        </p:nvCxnSpPr>
        <p:spPr bwMode="auto">
          <a:xfrm>
            <a:off x="1325461" y="3429000"/>
            <a:ext cx="3816990" cy="44083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43AABBAD-4B7A-4030-95B6-E8DDAA59E327}"/>
              </a:ext>
            </a:extLst>
          </p:cNvPr>
          <p:cNvSpPr txBox="1"/>
          <p:nvPr/>
        </p:nvSpPr>
        <p:spPr>
          <a:xfrm>
            <a:off x="5223215" y="3656495"/>
            <a:ext cx="1597018" cy="461665"/>
          </a:xfrm>
          <a:prstGeom prst="rect">
            <a:avLst/>
          </a:prstGeom>
          <a:solidFill>
            <a:srgbClr val="DDDDDD"/>
          </a:solidFill>
          <a:ln>
            <a:solidFill>
              <a:srgbClr val="F7B041"/>
            </a:solidFill>
          </a:ln>
        </p:spPr>
        <p:txBody>
          <a:bodyPr wrap="square" rtlCol="0">
            <a:spAutoFit/>
          </a:bodyPr>
          <a:lstStyle/>
          <a:p>
            <a:r>
              <a:rPr lang="en-US" sz="800" dirty="0"/>
              <a:t>Here are all of the analysis runs you ran within your project</a:t>
            </a:r>
          </a:p>
        </p:txBody>
      </p:sp>
    </p:spTree>
    <p:extLst>
      <p:ext uri="{BB962C8B-B14F-4D97-AF65-F5344CB8AC3E}">
        <p14:creationId xmlns:p14="http://schemas.microsoft.com/office/powerpoint/2010/main" val="71853440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CC0B4-F9B4-228F-59A8-49A61E588D3C}"/>
              </a:ext>
            </a:extLst>
          </p:cNvPr>
          <p:cNvPicPr>
            <a:picLocks noChangeAspect="1"/>
          </p:cNvPicPr>
          <p:nvPr/>
        </p:nvPicPr>
        <p:blipFill>
          <a:blip r:embed="rId2"/>
          <a:stretch>
            <a:fillRect/>
          </a:stretch>
        </p:blipFill>
        <p:spPr>
          <a:xfrm>
            <a:off x="645715" y="1037011"/>
            <a:ext cx="9252694" cy="5136554"/>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Viewing Results in the AIR Interface</a:t>
            </a:r>
          </a:p>
        </p:txBody>
      </p:sp>
      <p:sp>
        <p:nvSpPr>
          <p:cNvPr id="2" name="Rectangle 1">
            <a:extLst>
              <a:ext uri="{FF2B5EF4-FFF2-40B4-BE49-F238E27FC236}">
                <a16:creationId xmlns:a16="http://schemas.microsoft.com/office/drawing/2014/main" id="{46D1121A-74A7-411C-A4F2-48ABF31E49B5}"/>
              </a:ext>
            </a:extLst>
          </p:cNvPr>
          <p:cNvSpPr/>
          <p:nvPr/>
        </p:nvSpPr>
        <p:spPr bwMode="auto">
          <a:xfrm>
            <a:off x="558640" y="1228665"/>
            <a:ext cx="5154264" cy="829418"/>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475E21D6-6D31-42D6-9942-C546173D0FEA}"/>
              </a:ext>
            </a:extLst>
          </p:cNvPr>
          <p:cNvSpPr/>
          <p:nvPr/>
        </p:nvSpPr>
        <p:spPr bwMode="auto">
          <a:xfrm>
            <a:off x="664824" y="2269857"/>
            <a:ext cx="7850002" cy="1335431"/>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7" name="Straight Arrow Connector 6">
            <a:extLst>
              <a:ext uri="{FF2B5EF4-FFF2-40B4-BE49-F238E27FC236}">
                <a16:creationId xmlns:a16="http://schemas.microsoft.com/office/drawing/2014/main" id="{4CD348E9-12EF-4E88-9958-6E0369A0E222}"/>
              </a:ext>
            </a:extLst>
          </p:cNvPr>
          <p:cNvCxnSpPr/>
          <p:nvPr/>
        </p:nvCxnSpPr>
        <p:spPr bwMode="auto">
          <a:xfrm>
            <a:off x="8514826" y="3236053"/>
            <a:ext cx="1669409"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EE3975B0-4228-4986-AF7C-338602FB0B20}"/>
              </a:ext>
            </a:extLst>
          </p:cNvPr>
          <p:cNvSpPr txBox="1"/>
          <p:nvPr/>
        </p:nvSpPr>
        <p:spPr>
          <a:xfrm>
            <a:off x="10271380" y="2597440"/>
            <a:ext cx="1597018" cy="1077218"/>
          </a:xfrm>
          <a:prstGeom prst="rect">
            <a:avLst/>
          </a:prstGeom>
          <a:solidFill>
            <a:srgbClr val="DDDDDD"/>
          </a:solidFill>
          <a:ln>
            <a:solidFill>
              <a:srgbClr val="F7B041"/>
            </a:solidFill>
          </a:ln>
        </p:spPr>
        <p:txBody>
          <a:bodyPr wrap="square" rtlCol="0">
            <a:spAutoFit/>
          </a:bodyPr>
          <a:lstStyle/>
          <a:p>
            <a:r>
              <a:rPr lang="en-US" sz="800" dirty="0"/>
              <a:t>Here are the PML Summaries (based on the settings you selected above).  When you import your YELT into </a:t>
            </a:r>
            <a:r>
              <a:rPr lang="en-US" sz="800" dirty="0" err="1"/>
              <a:t>TigerEye</a:t>
            </a:r>
            <a:r>
              <a:rPr lang="en-US" sz="800" dirty="0"/>
              <a:t>, you should make sure your PMLs tie to what is shown here in the AIR interface</a:t>
            </a:r>
          </a:p>
        </p:txBody>
      </p:sp>
      <p:cxnSp>
        <p:nvCxnSpPr>
          <p:cNvPr id="9" name="Straight Arrow Connector 8">
            <a:extLst>
              <a:ext uri="{FF2B5EF4-FFF2-40B4-BE49-F238E27FC236}">
                <a16:creationId xmlns:a16="http://schemas.microsoft.com/office/drawing/2014/main" id="{6320FF04-933B-4D1A-BFBF-4951A8FB74D6}"/>
              </a:ext>
            </a:extLst>
          </p:cNvPr>
          <p:cNvCxnSpPr>
            <a:stCxn id="2" idx="3"/>
            <a:endCxn id="11" idx="1"/>
          </p:cNvCxnSpPr>
          <p:nvPr/>
        </p:nvCxnSpPr>
        <p:spPr bwMode="auto">
          <a:xfrm flipV="1">
            <a:off x="5712904" y="1628141"/>
            <a:ext cx="4311433" cy="1523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466252DF-8F55-43D7-94FD-D8A295E57B64}"/>
              </a:ext>
            </a:extLst>
          </p:cNvPr>
          <p:cNvSpPr txBox="1"/>
          <p:nvPr/>
        </p:nvSpPr>
        <p:spPr>
          <a:xfrm>
            <a:off x="10024337" y="1397308"/>
            <a:ext cx="1597018" cy="461665"/>
          </a:xfrm>
          <a:prstGeom prst="rect">
            <a:avLst/>
          </a:prstGeom>
          <a:solidFill>
            <a:srgbClr val="DDDDDD"/>
          </a:solidFill>
          <a:ln>
            <a:solidFill>
              <a:srgbClr val="F7B041"/>
            </a:solidFill>
          </a:ln>
        </p:spPr>
        <p:txBody>
          <a:bodyPr wrap="square" rtlCol="0">
            <a:spAutoFit/>
          </a:bodyPr>
          <a:lstStyle/>
          <a:p>
            <a:r>
              <a:rPr lang="en-US" sz="800" dirty="0"/>
              <a:t>You can adjust the PML settings that are displayed in the table below</a:t>
            </a:r>
          </a:p>
        </p:txBody>
      </p:sp>
      <p:sp>
        <p:nvSpPr>
          <p:cNvPr id="16" name="Rectangle 15">
            <a:extLst>
              <a:ext uri="{FF2B5EF4-FFF2-40B4-BE49-F238E27FC236}">
                <a16:creationId xmlns:a16="http://schemas.microsoft.com/office/drawing/2014/main" id="{1D98E781-B98D-4682-9F5B-DFF7BE7BDF95}"/>
              </a:ext>
            </a:extLst>
          </p:cNvPr>
          <p:cNvSpPr/>
          <p:nvPr/>
        </p:nvSpPr>
        <p:spPr bwMode="auto">
          <a:xfrm>
            <a:off x="3520577" y="1822392"/>
            <a:ext cx="151003" cy="134224"/>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3" name="Straight Arrow Connector 22">
            <a:extLst>
              <a:ext uri="{FF2B5EF4-FFF2-40B4-BE49-F238E27FC236}">
                <a16:creationId xmlns:a16="http://schemas.microsoft.com/office/drawing/2014/main" id="{A27037B3-2DD5-4B07-808F-23B2A0681DBD}"/>
              </a:ext>
            </a:extLst>
          </p:cNvPr>
          <p:cNvCxnSpPr>
            <a:cxnSpLocks/>
            <a:stCxn id="16" idx="2"/>
          </p:cNvCxnSpPr>
          <p:nvPr/>
        </p:nvCxnSpPr>
        <p:spPr bwMode="auto">
          <a:xfrm>
            <a:off x="3596079" y="1956616"/>
            <a:ext cx="0" cy="442234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a:extLst>
              <a:ext uri="{FF2B5EF4-FFF2-40B4-BE49-F238E27FC236}">
                <a16:creationId xmlns:a16="http://schemas.microsoft.com/office/drawing/2014/main" id="{17CA11AC-87CB-4EB5-83C1-5ED45714D100}"/>
              </a:ext>
            </a:extLst>
          </p:cNvPr>
          <p:cNvSpPr txBox="1"/>
          <p:nvPr/>
        </p:nvSpPr>
        <p:spPr>
          <a:xfrm>
            <a:off x="2353113" y="6385339"/>
            <a:ext cx="2021745" cy="215444"/>
          </a:xfrm>
          <a:prstGeom prst="rect">
            <a:avLst/>
          </a:prstGeom>
          <a:solidFill>
            <a:srgbClr val="DDDDDD"/>
          </a:solidFill>
          <a:ln>
            <a:solidFill>
              <a:srgbClr val="F7B041"/>
            </a:solidFill>
          </a:ln>
        </p:spPr>
        <p:txBody>
          <a:bodyPr wrap="square" rtlCol="0">
            <a:spAutoFit/>
          </a:bodyPr>
          <a:lstStyle/>
          <a:p>
            <a:r>
              <a:rPr lang="en-US" sz="800" dirty="0"/>
              <a:t>Can add return periods by selecting this</a:t>
            </a:r>
          </a:p>
        </p:txBody>
      </p:sp>
      <p:pic>
        <p:nvPicPr>
          <p:cNvPr id="39" name="Picture 38">
            <a:extLst>
              <a:ext uri="{FF2B5EF4-FFF2-40B4-BE49-F238E27FC236}">
                <a16:creationId xmlns:a16="http://schemas.microsoft.com/office/drawing/2014/main" id="{5A07FC76-0FE6-4C3F-9F79-751876EBB32B}"/>
              </a:ext>
            </a:extLst>
          </p:cNvPr>
          <p:cNvPicPr>
            <a:picLocks noChangeAspect="1"/>
          </p:cNvPicPr>
          <p:nvPr/>
        </p:nvPicPr>
        <p:blipFill>
          <a:blip r:embed="rId3"/>
          <a:stretch>
            <a:fillRect/>
          </a:stretch>
        </p:blipFill>
        <p:spPr>
          <a:xfrm>
            <a:off x="9528717" y="4039614"/>
            <a:ext cx="2431114" cy="1062955"/>
          </a:xfrm>
          <a:prstGeom prst="rect">
            <a:avLst/>
          </a:prstGeom>
          <a:ln>
            <a:solidFill>
              <a:schemeClr val="tx1"/>
            </a:solidFill>
          </a:ln>
        </p:spPr>
      </p:pic>
      <p:sp>
        <p:nvSpPr>
          <p:cNvPr id="40" name="Rectangle 39">
            <a:extLst>
              <a:ext uri="{FF2B5EF4-FFF2-40B4-BE49-F238E27FC236}">
                <a16:creationId xmlns:a16="http://schemas.microsoft.com/office/drawing/2014/main" id="{2C0577C8-924D-4F89-AA5B-71584FB425C4}"/>
              </a:ext>
            </a:extLst>
          </p:cNvPr>
          <p:cNvSpPr/>
          <p:nvPr/>
        </p:nvSpPr>
        <p:spPr bwMode="auto">
          <a:xfrm>
            <a:off x="9579237" y="5478323"/>
            <a:ext cx="308057" cy="216694"/>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1" name="TextBox 40">
            <a:extLst>
              <a:ext uri="{FF2B5EF4-FFF2-40B4-BE49-F238E27FC236}">
                <a16:creationId xmlns:a16="http://schemas.microsoft.com/office/drawing/2014/main" id="{3A899362-2065-431A-AB55-D5C3CE2F5A6C}"/>
              </a:ext>
            </a:extLst>
          </p:cNvPr>
          <p:cNvSpPr txBox="1"/>
          <p:nvPr/>
        </p:nvSpPr>
        <p:spPr>
          <a:xfrm>
            <a:off x="10271380" y="5359940"/>
            <a:ext cx="1491884" cy="707886"/>
          </a:xfrm>
          <a:prstGeom prst="rect">
            <a:avLst/>
          </a:prstGeom>
          <a:solidFill>
            <a:srgbClr val="DDDDDD"/>
          </a:solidFill>
          <a:ln>
            <a:solidFill>
              <a:srgbClr val="F7B041"/>
            </a:solidFill>
          </a:ln>
        </p:spPr>
        <p:txBody>
          <a:bodyPr wrap="square" rtlCol="0">
            <a:spAutoFit/>
          </a:bodyPr>
          <a:lstStyle/>
          <a:p>
            <a:r>
              <a:rPr lang="en-US" sz="800" dirty="0"/>
              <a:t>Selecting this will give you the analysis settings of this model run (what event set you ran, was demand surge included, etc.)</a:t>
            </a:r>
          </a:p>
        </p:txBody>
      </p:sp>
      <p:cxnSp>
        <p:nvCxnSpPr>
          <p:cNvPr id="43" name="Straight Connector 42">
            <a:extLst>
              <a:ext uri="{FF2B5EF4-FFF2-40B4-BE49-F238E27FC236}">
                <a16:creationId xmlns:a16="http://schemas.microsoft.com/office/drawing/2014/main" id="{B2156DD4-0AE9-4DFD-B746-474035436D5D}"/>
              </a:ext>
            </a:extLst>
          </p:cNvPr>
          <p:cNvCxnSpPr>
            <a:stCxn id="40" idx="3"/>
          </p:cNvCxnSpPr>
          <p:nvPr/>
        </p:nvCxnSpPr>
        <p:spPr bwMode="auto">
          <a:xfrm>
            <a:off x="9887294" y="5586670"/>
            <a:ext cx="296941" cy="0"/>
          </a:xfrm>
          <a:prstGeom prst="line">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44">
            <a:extLst>
              <a:ext uri="{FF2B5EF4-FFF2-40B4-BE49-F238E27FC236}">
                <a16:creationId xmlns:a16="http://schemas.microsoft.com/office/drawing/2014/main" id="{11B03FEC-1928-4C8C-9A73-1A40569ECA8E}"/>
              </a:ext>
            </a:extLst>
          </p:cNvPr>
          <p:cNvCxnSpPr>
            <a:cxnSpLocks/>
            <a:stCxn id="41" idx="0"/>
          </p:cNvCxnSpPr>
          <p:nvPr/>
        </p:nvCxnSpPr>
        <p:spPr bwMode="auto">
          <a:xfrm flipV="1">
            <a:off x="11017322" y="5181171"/>
            <a:ext cx="0" cy="17876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0178321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13A1A-195A-7BF6-7D5C-3F4B4AE748E9}"/>
              </a:ext>
            </a:extLst>
          </p:cNvPr>
          <p:cNvPicPr>
            <a:picLocks noChangeAspect="1"/>
          </p:cNvPicPr>
          <p:nvPr/>
        </p:nvPicPr>
        <p:blipFill>
          <a:blip r:embed="rId2"/>
          <a:stretch>
            <a:fillRect/>
          </a:stretch>
        </p:blipFill>
        <p:spPr>
          <a:xfrm>
            <a:off x="4070811" y="521454"/>
            <a:ext cx="6861401" cy="3714771"/>
          </a:xfrm>
          <a:prstGeom prst="rect">
            <a:avLst/>
          </a:prstGeom>
        </p:spPr>
      </p:pic>
      <p:pic>
        <p:nvPicPr>
          <p:cNvPr id="7" name="Picture 6">
            <a:extLst>
              <a:ext uri="{FF2B5EF4-FFF2-40B4-BE49-F238E27FC236}">
                <a16:creationId xmlns:a16="http://schemas.microsoft.com/office/drawing/2014/main" id="{1E9285A6-ECCE-FD7F-B02B-C2008BCA9A0E}"/>
              </a:ext>
            </a:extLst>
          </p:cNvPr>
          <p:cNvPicPr>
            <a:picLocks noChangeAspect="1"/>
          </p:cNvPicPr>
          <p:nvPr/>
        </p:nvPicPr>
        <p:blipFill>
          <a:blip r:embed="rId3"/>
          <a:stretch>
            <a:fillRect/>
          </a:stretch>
        </p:blipFill>
        <p:spPr>
          <a:xfrm>
            <a:off x="5554690" y="3357992"/>
            <a:ext cx="6368550" cy="2372064"/>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Exporting Results for Market</a:t>
            </a:r>
          </a:p>
        </p:txBody>
      </p:sp>
      <p:pic>
        <p:nvPicPr>
          <p:cNvPr id="4" name="Picture 3">
            <a:extLst>
              <a:ext uri="{FF2B5EF4-FFF2-40B4-BE49-F238E27FC236}">
                <a16:creationId xmlns:a16="http://schemas.microsoft.com/office/drawing/2014/main" id="{F8171969-CBEE-4F4E-A744-9A2C5364745D}"/>
              </a:ext>
            </a:extLst>
          </p:cNvPr>
          <p:cNvPicPr>
            <a:picLocks noChangeAspect="1"/>
          </p:cNvPicPr>
          <p:nvPr/>
        </p:nvPicPr>
        <p:blipFill>
          <a:blip r:embed="rId4"/>
          <a:stretch>
            <a:fillRect/>
          </a:stretch>
        </p:blipFill>
        <p:spPr>
          <a:xfrm>
            <a:off x="628559" y="938745"/>
            <a:ext cx="3348709" cy="2071451"/>
          </a:xfrm>
          <a:prstGeom prst="rect">
            <a:avLst/>
          </a:prstGeom>
        </p:spPr>
      </p:pic>
      <p:sp>
        <p:nvSpPr>
          <p:cNvPr id="20" name="Rectangle 19">
            <a:extLst>
              <a:ext uri="{FF2B5EF4-FFF2-40B4-BE49-F238E27FC236}">
                <a16:creationId xmlns:a16="http://schemas.microsoft.com/office/drawing/2014/main" id="{3A65E7B1-8CB6-43CA-8F3B-BDCD28958A43}"/>
              </a:ext>
            </a:extLst>
          </p:cNvPr>
          <p:cNvSpPr/>
          <p:nvPr/>
        </p:nvSpPr>
        <p:spPr bwMode="auto">
          <a:xfrm>
            <a:off x="1009665" y="1394298"/>
            <a:ext cx="2766881" cy="293253"/>
          </a:xfrm>
          <a:prstGeom prst="rect">
            <a:avLst/>
          </a:prstGeom>
          <a:noFill/>
          <a:ln w="254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7" name="Straight Arrow Connector 16">
            <a:extLst>
              <a:ext uri="{FF2B5EF4-FFF2-40B4-BE49-F238E27FC236}">
                <a16:creationId xmlns:a16="http://schemas.microsoft.com/office/drawing/2014/main" id="{0E7FD1DB-4F76-4150-A00A-DDAE251696D7}"/>
              </a:ext>
            </a:extLst>
          </p:cNvPr>
          <p:cNvCxnSpPr/>
          <p:nvPr/>
        </p:nvCxnSpPr>
        <p:spPr bwMode="auto">
          <a:xfrm flipH="1">
            <a:off x="2839844" y="2404591"/>
            <a:ext cx="1843669" cy="142239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74A66C81-21BF-4609-B3E3-A1801DA0D017}"/>
              </a:ext>
            </a:extLst>
          </p:cNvPr>
          <p:cNvSpPr txBox="1"/>
          <p:nvPr/>
        </p:nvSpPr>
        <p:spPr>
          <a:xfrm>
            <a:off x="1126437" y="3826984"/>
            <a:ext cx="1597018" cy="338554"/>
          </a:xfrm>
          <a:prstGeom prst="rect">
            <a:avLst/>
          </a:prstGeom>
          <a:solidFill>
            <a:srgbClr val="DDDDDD"/>
          </a:solidFill>
          <a:ln>
            <a:solidFill>
              <a:srgbClr val="F7B041"/>
            </a:solidFill>
          </a:ln>
        </p:spPr>
        <p:txBody>
          <a:bodyPr wrap="square" rtlCol="0">
            <a:spAutoFit/>
          </a:bodyPr>
          <a:lstStyle/>
          <a:p>
            <a:r>
              <a:rPr lang="en-US" sz="800" dirty="0"/>
              <a:t>Select your analysis (can only select one analysis at a time)</a:t>
            </a:r>
          </a:p>
        </p:txBody>
      </p:sp>
      <p:cxnSp>
        <p:nvCxnSpPr>
          <p:cNvPr id="29" name="Straight Arrow Connector 28">
            <a:extLst>
              <a:ext uri="{FF2B5EF4-FFF2-40B4-BE49-F238E27FC236}">
                <a16:creationId xmlns:a16="http://schemas.microsoft.com/office/drawing/2014/main" id="{E56924AE-76AE-419C-A433-3D18C334D784}"/>
              </a:ext>
            </a:extLst>
          </p:cNvPr>
          <p:cNvCxnSpPr/>
          <p:nvPr/>
        </p:nvCxnSpPr>
        <p:spPr bwMode="auto">
          <a:xfrm flipH="1">
            <a:off x="4100158" y="3802205"/>
            <a:ext cx="879741" cy="673837"/>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CD39492F-A1E1-4239-B6E2-0D2D7331D0A8}"/>
              </a:ext>
            </a:extLst>
          </p:cNvPr>
          <p:cNvSpPr txBox="1"/>
          <p:nvPr/>
        </p:nvSpPr>
        <p:spPr>
          <a:xfrm>
            <a:off x="2839844" y="4544024"/>
            <a:ext cx="1597018" cy="338554"/>
          </a:xfrm>
          <a:prstGeom prst="rect">
            <a:avLst/>
          </a:prstGeom>
          <a:solidFill>
            <a:srgbClr val="DDDDDD"/>
          </a:solidFill>
          <a:ln>
            <a:solidFill>
              <a:srgbClr val="F7B041"/>
            </a:solidFill>
          </a:ln>
        </p:spPr>
        <p:txBody>
          <a:bodyPr wrap="square" rtlCol="0">
            <a:spAutoFit/>
          </a:bodyPr>
          <a:lstStyle/>
          <a:p>
            <a:r>
              <a:rPr lang="en-US" sz="800" dirty="0"/>
              <a:t>Where do you want to send the CLF to?</a:t>
            </a:r>
          </a:p>
        </p:txBody>
      </p:sp>
      <p:cxnSp>
        <p:nvCxnSpPr>
          <p:cNvPr id="32" name="Straight Arrow Connector 31">
            <a:extLst>
              <a:ext uri="{FF2B5EF4-FFF2-40B4-BE49-F238E27FC236}">
                <a16:creationId xmlns:a16="http://schemas.microsoft.com/office/drawing/2014/main" id="{70C56DFC-5E05-4257-BD60-B36BDC1C797F}"/>
              </a:ext>
            </a:extLst>
          </p:cNvPr>
          <p:cNvCxnSpPr/>
          <p:nvPr/>
        </p:nvCxnSpPr>
        <p:spPr bwMode="auto">
          <a:xfrm flipH="1">
            <a:off x="5845947" y="4616398"/>
            <a:ext cx="936854" cy="66780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73848AE3-1312-419F-BCE2-D747F332F2DF}"/>
              </a:ext>
            </a:extLst>
          </p:cNvPr>
          <p:cNvSpPr/>
          <p:nvPr/>
        </p:nvSpPr>
        <p:spPr bwMode="auto">
          <a:xfrm>
            <a:off x="6281844" y="4401706"/>
            <a:ext cx="1789329" cy="148671"/>
          </a:xfrm>
          <a:prstGeom prst="rect">
            <a:avLst/>
          </a:prstGeom>
          <a:noFill/>
          <a:ln w="254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5" name="TextBox 34">
            <a:extLst>
              <a:ext uri="{FF2B5EF4-FFF2-40B4-BE49-F238E27FC236}">
                <a16:creationId xmlns:a16="http://schemas.microsoft.com/office/drawing/2014/main" id="{FFE294DB-A5E5-46CF-A02D-CD186E8F794E}"/>
              </a:ext>
            </a:extLst>
          </p:cNvPr>
          <p:cNvSpPr txBox="1"/>
          <p:nvPr/>
        </p:nvSpPr>
        <p:spPr>
          <a:xfrm>
            <a:off x="4350212" y="5338214"/>
            <a:ext cx="1597018" cy="461665"/>
          </a:xfrm>
          <a:prstGeom prst="rect">
            <a:avLst/>
          </a:prstGeom>
          <a:solidFill>
            <a:srgbClr val="DDDDDD"/>
          </a:solidFill>
          <a:ln>
            <a:solidFill>
              <a:srgbClr val="F7B041"/>
            </a:solidFill>
          </a:ln>
        </p:spPr>
        <p:txBody>
          <a:bodyPr wrap="square" rtlCol="0">
            <a:spAutoFit/>
          </a:bodyPr>
          <a:lstStyle/>
          <a:p>
            <a:r>
              <a:rPr lang="en-US" sz="800" dirty="0"/>
              <a:t>Need to identify what kind of exposure it is that you ran &amp; then click “apply”</a:t>
            </a:r>
          </a:p>
        </p:txBody>
      </p:sp>
      <p:sp>
        <p:nvSpPr>
          <p:cNvPr id="36" name="TextBox 35">
            <a:extLst>
              <a:ext uri="{FF2B5EF4-FFF2-40B4-BE49-F238E27FC236}">
                <a16:creationId xmlns:a16="http://schemas.microsoft.com/office/drawing/2014/main" id="{8DA19409-13B0-41FD-B833-D323DC1820BC}"/>
              </a:ext>
            </a:extLst>
          </p:cNvPr>
          <p:cNvSpPr txBox="1"/>
          <p:nvPr/>
        </p:nvSpPr>
        <p:spPr>
          <a:xfrm>
            <a:off x="406881" y="5176479"/>
            <a:ext cx="2801870" cy="830997"/>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800" i="1" dirty="0"/>
              <a:t>A CLF is called a ‘Company Loss File’ and contains losses by county by LOB.  This is the format that AIR losses are provided in because this format can be imported into </a:t>
            </a:r>
            <a:r>
              <a:rPr lang="en-US" sz="800" i="1" dirty="0" err="1"/>
              <a:t>Catrader</a:t>
            </a:r>
            <a:r>
              <a:rPr lang="en-US" sz="800" i="1" dirty="0"/>
              <a:t> or Touchstone Re, which is what  many markets use to apply modeled losses against reinsurance structures.</a:t>
            </a:r>
          </a:p>
        </p:txBody>
      </p:sp>
    </p:spTree>
    <p:extLst>
      <p:ext uri="{BB962C8B-B14F-4D97-AF65-F5344CB8AC3E}">
        <p14:creationId xmlns:p14="http://schemas.microsoft.com/office/powerpoint/2010/main" val="106610653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Registering Databases</a:t>
            </a:r>
          </a:p>
        </p:txBody>
      </p:sp>
      <p:sp>
        <p:nvSpPr>
          <p:cNvPr id="15" name="TextBox 14">
            <a:extLst>
              <a:ext uri="{FF2B5EF4-FFF2-40B4-BE49-F238E27FC236}">
                <a16:creationId xmlns:a16="http://schemas.microsoft.com/office/drawing/2014/main" id="{FECB8510-0C2A-40CC-B1BF-A40F9D6E1409}"/>
              </a:ext>
            </a:extLst>
          </p:cNvPr>
          <p:cNvSpPr txBox="1"/>
          <p:nvPr/>
        </p:nvSpPr>
        <p:spPr>
          <a:xfrm>
            <a:off x="936625" y="932526"/>
            <a:ext cx="3977346" cy="1308050"/>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If you receive CEDE databases from clients, you can attach the CEDE database in SQL and then do the following in the AIR interface:</a:t>
            </a:r>
          </a:p>
          <a:p>
            <a:pPr marL="228600" indent="-228600">
              <a:buFont typeface="+mj-lt"/>
              <a:buAutoNum type="arabicPeriod"/>
            </a:pPr>
            <a:r>
              <a:rPr lang="en-US" sz="1000" i="1" dirty="0"/>
              <a:t>Go to Tools – Data Source Manager</a:t>
            </a:r>
          </a:p>
          <a:p>
            <a:pPr marL="228600" indent="-228600">
              <a:buFont typeface="+mj-lt"/>
              <a:buAutoNum type="arabicPeriod"/>
            </a:pPr>
            <a:r>
              <a:rPr lang="en-US" sz="1000" i="1" dirty="0"/>
              <a:t>Select the Database you just attached in SQL (should be highlighted in red below)</a:t>
            </a:r>
          </a:p>
          <a:p>
            <a:pPr marL="228600" indent="-228600">
              <a:buFont typeface="+mj-lt"/>
              <a:buAutoNum type="arabicPeriod"/>
            </a:pPr>
            <a:r>
              <a:rPr lang="en-US" sz="1000" i="1" dirty="0"/>
              <a:t>Register!</a:t>
            </a:r>
          </a:p>
        </p:txBody>
      </p:sp>
      <p:pic>
        <p:nvPicPr>
          <p:cNvPr id="3" name="Picture 2">
            <a:extLst>
              <a:ext uri="{FF2B5EF4-FFF2-40B4-BE49-F238E27FC236}">
                <a16:creationId xmlns:a16="http://schemas.microsoft.com/office/drawing/2014/main" id="{37149D52-F3E8-440F-8FFE-EB36C0390A99}"/>
              </a:ext>
            </a:extLst>
          </p:cNvPr>
          <p:cNvPicPr>
            <a:picLocks noChangeAspect="1"/>
          </p:cNvPicPr>
          <p:nvPr/>
        </p:nvPicPr>
        <p:blipFill>
          <a:blip r:embed="rId2"/>
          <a:stretch>
            <a:fillRect/>
          </a:stretch>
        </p:blipFill>
        <p:spPr>
          <a:xfrm>
            <a:off x="2009133" y="2284512"/>
            <a:ext cx="3809303" cy="809816"/>
          </a:xfrm>
          <a:prstGeom prst="rect">
            <a:avLst/>
          </a:prstGeom>
        </p:spPr>
      </p:pic>
      <p:sp>
        <p:nvSpPr>
          <p:cNvPr id="18" name="Rectangle 17">
            <a:extLst>
              <a:ext uri="{FF2B5EF4-FFF2-40B4-BE49-F238E27FC236}">
                <a16:creationId xmlns:a16="http://schemas.microsoft.com/office/drawing/2014/main" id="{91870DDA-53A1-4827-88DC-BCD82A2B6F81}"/>
              </a:ext>
            </a:extLst>
          </p:cNvPr>
          <p:cNvSpPr/>
          <p:nvPr/>
        </p:nvSpPr>
        <p:spPr bwMode="auto">
          <a:xfrm>
            <a:off x="3531219" y="2814138"/>
            <a:ext cx="1204332" cy="280190"/>
          </a:xfrm>
          <a:prstGeom prst="rect">
            <a:avLst/>
          </a:prstGeom>
          <a:noFill/>
          <a:ln w="254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148C21C8-DBCE-4911-BF2C-74B4AC7657B8}"/>
              </a:ext>
            </a:extLst>
          </p:cNvPr>
          <p:cNvGrpSpPr/>
          <p:nvPr/>
        </p:nvGrpSpPr>
        <p:grpSpPr>
          <a:xfrm>
            <a:off x="2536958" y="3247285"/>
            <a:ext cx="8883804" cy="3040181"/>
            <a:chOff x="1063084" y="2813030"/>
            <a:chExt cx="8883804" cy="3040181"/>
          </a:xfrm>
        </p:grpSpPr>
        <p:pic>
          <p:nvPicPr>
            <p:cNvPr id="7" name="Picture 6">
              <a:extLst>
                <a:ext uri="{FF2B5EF4-FFF2-40B4-BE49-F238E27FC236}">
                  <a16:creationId xmlns:a16="http://schemas.microsoft.com/office/drawing/2014/main" id="{CC09A2F2-6358-4189-81D2-C019CCC27160}"/>
                </a:ext>
              </a:extLst>
            </p:cNvPr>
            <p:cNvPicPr>
              <a:picLocks noChangeAspect="1"/>
            </p:cNvPicPr>
            <p:nvPr/>
          </p:nvPicPr>
          <p:blipFill>
            <a:blip r:embed="rId3"/>
            <a:stretch>
              <a:fillRect/>
            </a:stretch>
          </p:blipFill>
          <p:spPr>
            <a:xfrm>
              <a:off x="1124402" y="2813030"/>
              <a:ext cx="8822486" cy="3040181"/>
            </a:xfrm>
            <a:prstGeom prst="rect">
              <a:avLst/>
            </a:prstGeom>
            <a:ln>
              <a:solidFill>
                <a:schemeClr val="tx1"/>
              </a:solidFill>
            </a:ln>
          </p:spPr>
        </p:pic>
        <p:sp>
          <p:nvSpPr>
            <p:cNvPr id="21" name="Rectangle 20">
              <a:extLst>
                <a:ext uri="{FF2B5EF4-FFF2-40B4-BE49-F238E27FC236}">
                  <a16:creationId xmlns:a16="http://schemas.microsoft.com/office/drawing/2014/main" id="{24B30B92-877F-4682-A14C-F62ADF7A81E4}"/>
                </a:ext>
              </a:extLst>
            </p:cNvPr>
            <p:cNvSpPr/>
            <p:nvPr/>
          </p:nvSpPr>
          <p:spPr bwMode="auto">
            <a:xfrm>
              <a:off x="1063084" y="5535723"/>
              <a:ext cx="341970" cy="310054"/>
            </a:xfrm>
            <a:prstGeom prst="rect">
              <a:avLst/>
            </a:prstGeom>
            <a:no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516CD32C-22E7-4A88-B7EF-8B853E04E1F1}"/>
                </a:ext>
              </a:extLst>
            </p:cNvPr>
            <p:cNvSpPr/>
            <p:nvPr/>
          </p:nvSpPr>
          <p:spPr bwMode="auto">
            <a:xfrm>
              <a:off x="3415991" y="3118945"/>
              <a:ext cx="494369" cy="583259"/>
            </a:xfrm>
            <a:prstGeom prst="rect">
              <a:avLst/>
            </a:prstGeom>
            <a:no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29351167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828282"/>
        </a:solidFill>
        <a:effectLst/>
      </p:bgPr>
    </p:bg>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40138165-5579-4269-B9D8-A735934057DE}"/>
              </a:ext>
            </a:extLst>
          </p:cNvPr>
          <p:cNvPicPr>
            <a:picLocks noChangeAspect="1"/>
          </p:cNvPicPr>
          <p:nvPr/>
        </p:nvPicPr>
        <p:blipFill>
          <a:blip r:embed="rId2"/>
          <a:stretch>
            <a:fillRect/>
          </a:stretch>
        </p:blipFill>
        <p:spPr>
          <a:xfrm>
            <a:off x="2960" y="0"/>
            <a:ext cx="12186080" cy="6858000"/>
          </a:xfrm>
          <a:prstGeom prst="rect">
            <a:avLst/>
          </a:prstGeom>
        </p:spPr>
      </p:pic>
    </p:spTree>
    <p:extLst>
      <p:ext uri="{BB962C8B-B14F-4D97-AF65-F5344CB8AC3E}">
        <p14:creationId xmlns:p14="http://schemas.microsoft.com/office/powerpoint/2010/main" val="31845295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8115B2-0626-4F49-867D-28F67D4077AF}"/>
              </a:ext>
            </a:extLst>
          </p:cNvPr>
          <p:cNvSpPr>
            <a:spLocks noGrp="1"/>
          </p:cNvSpPr>
          <p:nvPr>
            <p:ph idx="1"/>
          </p:nvPr>
        </p:nvSpPr>
        <p:spPr/>
        <p:txBody>
          <a:bodyPr/>
          <a:lstStyle/>
          <a:p>
            <a:pPr marL="522288" lvl="1" indent="0">
              <a:buNone/>
            </a:pPr>
            <a:endParaRPr lang="en-US" dirty="0"/>
          </a:p>
          <a:p>
            <a:pPr>
              <a:buFont typeface="+mj-lt"/>
              <a:buAutoNum type="arabicPeriod"/>
            </a:pPr>
            <a:r>
              <a:rPr lang="en-US" dirty="0"/>
              <a:t>Log into RDU Server</a:t>
            </a:r>
          </a:p>
          <a:p>
            <a:pPr>
              <a:buFont typeface="+mj-lt"/>
              <a:buAutoNum type="arabicPeriod"/>
            </a:pPr>
            <a:r>
              <a:rPr lang="en-US" dirty="0"/>
              <a:t>Open </a:t>
            </a:r>
            <a:r>
              <a:rPr lang="en-US" dirty="0" err="1"/>
              <a:t>TigerRisk.rdg</a:t>
            </a:r>
            <a:endParaRPr lang="en-US" dirty="0"/>
          </a:p>
          <a:p>
            <a:pPr>
              <a:buFont typeface="+mj-lt"/>
              <a:buAutoNum type="arabicPeriod"/>
            </a:pPr>
            <a:r>
              <a:rPr lang="en-US" dirty="0"/>
              <a:t>Add / Select User Interface </a:t>
            </a:r>
            <a:br>
              <a:rPr lang="en-US" dirty="0"/>
            </a:br>
            <a:r>
              <a:rPr lang="en-US" dirty="0"/>
              <a:t>(UI) Server</a:t>
            </a:r>
          </a:p>
          <a:p>
            <a:pPr lvl="1"/>
            <a:r>
              <a:rPr lang="en-US" dirty="0"/>
              <a:t>R:\01_REFERENCES</a:t>
            </a:r>
          </a:p>
          <a:p>
            <a:pPr lvl="1"/>
            <a:r>
              <a:rPr lang="en-US" dirty="0"/>
              <a:t>TigerRisk Modeling Servers doc</a:t>
            </a:r>
          </a:p>
          <a:p>
            <a:pPr>
              <a:buFont typeface="+mj-lt"/>
              <a:buAutoNum type="arabicPeriod"/>
            </a:pPr>
            <a:r>
              <a:rPr lang="en-US" dirty="0"/>
              <a:t>Open Touchstone</a:t>
            </a:r>
          </a:p>
          <a:p>
            <a:pPr lvl="1"/>
            <a:endParaRPr lang="en-US" dirty="0"/>
          </a:p>
          <a:p>
            <a:pPr lvl="1"/>
            <a:endParaRPr lang="en-US" dirty="0"/>
          </a:p>
        </p:txBody>
      </p:sp>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Getting into the Software</a:t>
            </a:r>
          </a:p>
        </p:txBody>
      </p:sp>
      <p:pic>
        <p:nvPicPr>
          <p:cNvPr id="7" name="Picture 6">
            <a:extLst>
              <a:ext uri="{FF2B5EF4-FFF2-40B4-BE49-F238E27FC236}">
                <a16:creationId xmlns:a16="http://schemas.microsoft.com/office/drawing/2014/main" id="{F1686340-E1CA-4B2C-9178-8D306BDA2635}"/>
              </a:ext>
            </a:extLst>
          </p:cNvPr>
          <p:cNvPicPr>
            <a:picLocks noChangeAspect="1"/>
          </p:cNvPicPr>
          <p:nvPr/>
        </p:nvPicPr>
        <p:blipFill>
          <a:blip r:embed="rId2"/>
          <a:stretch>
            <a:fillRect/>
          </a:stretch>
        </p:blipFill>
        <p:spPr>
          <a:xfrm>
            <a:off x="4531473" y="1174009"/>
            <a:ext cx="7427014" cy="4256088"/>
          </a:xfrm>
          <a:prstGeom prst="rect">
            <a:avLst/>
          </a:prstGeom>
          <a:ln>
            <a:solidFill>
              <a:schemeClr val="tx1"/>
            </a:solidFill>
          </a:ln>
        </p:spPr>
      </p:pic>
    </p:spTree>
    <p:extLst>
      <p:ext uri="{BB962C8B-B14F-4D97-AF65-F5344CB8AC3E}">
        <p14:creationId xmlns:p14="http://schemas.microsoft.com/office/powerpoint/2010/main" val="49373431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Creating a Database</a:t>
            </a:r>
          </a:p>
        </p:txBody>
      </p:sp>
      <p:pic>
        <p:nvPicPr>
          <p:cNvPr id="3" name="Picture 2">
            <a:extLst>
              <a:ext uri="{FF2B5EF4-FFF2-40B4-BE49-F238E27FC236}">
                <a16:creationId xmlns:a16="http://schemas.microsoft.com/office/drawing/2014/main" id="{63D17448-3725-4F2D-B499-C5A1BE4B7F4B}"/>
              </a:ext>
            </a:extLst>
          </p:cNvPr>
          <p:cNvPicPr>
            <a:picLocks noChangeAspect="1"/>
          </p:cNvPicPr>
          <p:nvPr/>
        </p:nvPicPr>
        <p:blipFill>
          <a:blip r:embed="rId2"/>
          <a:stretch>
            <a:fillRect/>
          </a:stretch>
        </p:blipFill>
        <p:spPr>
          <a:xfrm>
            <a:off x="595340" y="1217131"/>
            <a:ext cx="7180976" cy="3997831"/>
          </a:xfrm>
          <a:prstGeom prst="rect">
            <a:avLst/>
          </a:prstGeom>
          <a:ln>
            <a:solidFill>
              <a:schemeClr val="tx1"/>
            </a:solidFill>
          </a:ln>
        </p:spPr>
      </p:pic>
      <p:sp>
        <p:nvSpPr>
          <p:cNvPr id="6" name="Rectangle 5">
            <a:extLst>
              <a:ext uri="{FF2B5EF4-FFF2-40B4-BE49-F238E27FC236}">
                <a16:creationId xmlns:a16="http://schemas.microsoft.com/office/drawing/2014/main" id="{CB61798F-B9C6-4ED4-A6C3-41269F67959A}"/>
              </a:ext>
            </a:extLst>
          </p:cNvPr>
          <p:cNvSpPr/>
          <p:nvPr/>
        </p:nvSpPr>
        <p:spPr bwMode="auto">
          <a:xfrm>
            <a:off x="1962745" y="1291948"/>
            <a:ext cx="310393" cy="26005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9" name="Straight Arrow Connector 8">
            <a:extLst>
              <a:ext uri="{FF2B5EF4-FFF2-40B4-BE49-F238E27FC236}">
                <a16:creationId xmlns:a16="http://schemas.microsoft.com/office/drawing/2014/main" id="{EA7DBB3D-75D6-43AA-855E-1788A48EE166}"/>
              </a:ext>
            </a:extLst>
          </p:cNvPr>
          <p:cNvCxnSpPr>
            <a:endCxn id="10" idx="1"/>
          </p:cNvCxnSpPr>
          <p:nvPr/>
        </p:nvCxnSpPr>
        <p:spPr bwMode="auto">
          <a:xfrm flipV="1">
            <a:off x="2274397" y="1047984"/>
            <a:ext cx="3821603" cy="36289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A006E0C1-8D98-4B66-A0DD-F364CCB0CBD3}"/>
              </a:ext>
            </a:extLst>
          </p:cNvPr>
          <p:cNvSpPr txBox="1"/>
          <p:nvPr/>
        </p:nvSpPr>
        <p:spPr>
          <a:xfrm>
            <a:off x="6096000" y="940262"/>
            <a:ext cx="1577131" cy="215444"/>
          </a:xfrm>
          <a:prstGeom prst="rect">
            <a:avLst/>
          </a:prstGeom>
          <a:solidFill>
            <a:srgbClr val="DDDDDD"/>
          </a:solidFill>
          <a:ln>
            <a:solidFill>
              <a:srgbClr val="F7B041"/>
            </a:solidFill>
          </a:ln>
        </p:spPr>
        <p:txBody>
          <a:bodyPr wrap="square" rtlCol="0">
            <a:spAutoFit/>
          </a:bodyPr>
          <a:lstStyle/>
          <a:p>
            <a:r>
              <a:rPr lang="en-US" sz="800" dirty="0"/>
              <a:t>DATA SOURCE MANAGER</a:t>
            </a:r>
          </a:p>
        </p:txBody>
      </p:sp>
      <p:pic>
        <p:nvPicPr>
          <p:cNvPr id="12" name="Picture 11">
            <a:extLst>
              <a:ext uri="{FF2B5EF4-FFF2-40B4-BE49-F238E27FC236}">
                <a16:creationId xmlns:a16="http://schemas.microsoft.com/office/drawing/2014/main" id="{03A89110-F73D-48C3-A12A-9488E18489D6}"/>
              </a:ext>
            </a:extLst>
          </p:cNvPr>
          <p:cNvPicPr>
            <a:picLocks noChangeAspect="1"/>
          </p:cNvPicPr>
          <p:nvPr/>
        </p:nvPicPr>
        <p:blipFill>
          <a:blip r:embed="rId3"/>
          <a:stretch>
            <a:fillRect/>
          </a:stretch>
        </p:blipFill>
        <p:spPr>
          <a:xfrm>
            <a:off x="5606916" y="2365740"/>
            <a:ext cx="6350357" cy="3471994"/>
          </a:xfrm>
          <a:prstGeom prst="rect">
            <a:avLst/>
          </a:prstGeom>
          <a:ln>
            <a:solidFill>
              <a:schemeClr val="tx1"/>
            </a:solidFill>
          </a:ln>
        </p:spPr>
      </p:pic>
      <p:sp>
        <p:nvSpPr>
          <p:cNvPr id="18" name="TextBox 17">
            <a:extLst>
              <a:ext uri="{FF2B5EF4-FFF2-40B4-BE49-F238E27FC236}">
                <a16:creationId xmlns:a16="http://schemas.microsoft.com/office/drawing/2014/main" id="{F79D7E8C-0E42-428F-A386-69B0198D6044}"/>
              </a:ext>
            </a:extLst>
          </p:cNvPr>
          <p:cNvSpPr txBox="1"/>
          <p:nvPr/>
        </p:nvSpPr>
        <p:spPr>
          <a:xfrm>
            <a:off x="5606916" y="3457707"/>
            <a:ext cx="1548615" cy="208326"/>
          </a:xfrm>
          <a:prstGeom prst="rect">
            <a:avLst/>
          </a:prstGeom>
          <a:noFill/>
          <a:ln w="28575">
            <a:solidFill>
              <a:srgbClr val="F7B041"/>
            </a:solidFill>
          </a:ln>
        </p:spPr>
        <p:txBody>
          <a:bodyPr wrap="square" rtlCol="0">
            <a:spAutoFit/>
          </a:bodyPr>
          <a:lstStyle/>
          <a:p>
            <a:endParaRPr lang="en-US" sz="800" dirty="0"/>
          </a:p>
        </p:txBody>
      </p:sp>
      <p:sp>
        <p:nvSpPr>
          <p:cNvPr id="17" name="Oval 16">
            <a:extLst>
              <a:ext uri="{FF2B5EF4-FFF2-40B4-BE49-F238E27FC236}">
                <a16:creationId xmlns:a16="http://schemas.microsoft.com/office/drawing/2014/main" id="{A05D371B-7E0E-43BD-9F32-0EF5499EABB4}"/>
              </a:ext>
            </a:extLst>
          </p:cNvPr>
          <p:cNvSpPr/>
          <p:nvPr/>
        </p:nvSpPr>
        <p:spPr bwMode="auto">
          <a:xfrm>
            <a:off x="5511289" y="3389196"/>
            <a:ext cx="377505" cy="343949"/>
          </a:xfrm>
          <a:prstGeom prst="ellips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25A86061-C001-4A0A-AE2C-DA1CDB2705A9}"/>
              </a:ext>
            </a:extLst>
          </p:cNvPr>
          <p:cNvCxnSpPr/>
          <p:nvPr/>
        </p:nvCxnSpPr>
        <p:spPr bwMode="auto">
          <a:xfrm flipV="1">
            <a:off x="6710915" y="1879178"/>
            <a:ext cx="3078760" cy="157852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DA4A8847-C088-4E9D-84AB-7A2757EEA20F}"/>
              </a:ext>
            </a:extLst>
          </p:cNvPr>
          <p:cNvSpPr txBox="1"/>
          <p:nvPr/>
        </p:nvSpPr>
        <p:spPr>
          <a:xfrm>
            <a:off x="9823230" y="1771456"/>
            <a:ext cx="2016598" cy="498598"/>
          </a:xfrm>
          <a:prstGeom prst="rect">
            <a:avLst/>
          </a:prstGeom>
          <a:solidFill>
            <a:srgbClr val="DDDDDD"/>
          </a:solidFill>
          <a:ln>
            <a:solidFill>
              <a:srgbClr val="F7B041"/>
            </a:solidFill>
          </a:ln>
        </p:spPr>
        <p:txBody>
          <a:bodyPr wrap="square" rtlCol="0">
            <a:spAutoFit/>
          </a:bodyPr>
          <a:lstStyle/>
          <a:p>
            <a:r>
              <a:rPr lang="en-US" sz="800" dirty="0"/>
              <a:t>Type database you’d like to create here:</a:t>
            </a:r>
          </a:p>
          <a:p>
            <a:r>
              <a:rPr lang="en-US" sz="800" dirty="0" err="1"/>
              <a:t>ClientName_Date_CEDEvX</a:t>
            </a:r>
            <a:br>
              <a:rPr lang="en-US" sz="800" dirty="0"/>
            </a:br>
            <a:r>
              <a:rPr lang="en-US" sz="800" dirty="0" err="1"/>
              <a:t>ClientName_Date_LOSSvX</a:t>
            </a:r>
            <a:endParaRPr lang="en-US" sz="800" dirty="0"/>
          </a:p>
        </p:txBody>
      </p:sp>
      <p:cxnSp>
        <p:nvCxnSpPr>
          <p:cNvPr id="23" name="Straight Arrow Connector 22">
            <a:extLst>
              <a:ext uri="{FF2B5EF4-FFF2-40B4-BE49-F238E27FC236}">
                <a16:creationId xmlns:a16="http://schemas.microsoft.com/office/drawing/2014/main" id="{BF495BDA-227F-42EF-999A-762119E0D8D0}"/>
              </a:ext>
            </a:extLst>
          </p:cNvPr>
          <p:cNvCxnSpPr/>
          <p:nvPr/>
        </p:nvCxnSpPr>
        <p:spPr bwMode="auto">
          <a:xfrm flipH="1">
            <a:off x="4999561" y="3723156"/>
            <a:ext cx="607357" cy="138343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749E6411-523C-46EF-84E4-03DBEDEC9E70}"/>
              </a:ext>
            </a:extLst>
          </p:cNvPr>
          <p:cNvSpPr txBox="1"/>
          <p:nvPr/>
        </p:nvSpPr>
        <p:spPr>
          <a:xfrm>
            <a:off x="4185828" y="5133607"/>
            <a:ext cx="1208013" cy="338554"/>
          </a:xfrm>
          <a:prstGeom prst="rect">
            <a:avLst/>
          </a:prstGeom>
          <a:solidFill>
            <a:srgbClr val="DDDDDD"/>
          </a:solidFill>
          <a:ln>
            <a:solidFill>
              <a:srgbClr val="F7B041"/>
            </a:solidFill>
          </a:ln>
        </p:spPr>
        <p:txBody>
          <a:bodyPr wrap="square" rtlCol="0">
            <a:spAutoFit/>
          </a:bodyPr>
          <a:lstStyle/>
          <a:p>
            <a:r>
              <a:rPr lang="en-US" sz="800" dirty="0"/>
              <a:t>After typing database, must select this!</a:t>
            </a:r>
          </a:p>
        </p:txBody>
      </p:sp>
      <p:sp>
        <p:nvSpPr>
          <p:cNvPr id="30" name="TextBox 29">
            <a:extLst>
              <a:ext uri="{FF2B5EF4-FFF2-40B4-BE49-F238E27FC236}">
                <a16:creationId xmlns:a16="http://schemas.microsoft.com/office/drawing/2014/main" id="{9A76A607-9FD5-4D34-8CCD-D74063C48460}"/>
              </a:ext>
            </a:extLst>
          </p:cNvPr>
          <p:cNvSpPr txBox="1"/>
          <p:nvPr/>
        </p:nvSpPr>
        <p:spPr>
          <a:xfrm>
            <a:off x="528363" y="5384109"/>
            <a:ext cx="3489550" cy="13111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7B041"/>
            </a:solidFill>
          </a:ln>
          <a:effectLst>
            <a:outerShdw blurRad="50800" dist="38100" dir="2700000" algn="tl" rotWithShape="0">
              <a:prstClr val="black">
                <a:alpha val="40000"/>
              </a:prstClr>
            </a:outerShdw>
          </a:effectLst>
        </p:spPr>
        <p:txBody>
          <a:bodyPr wrap="square" rtlCol="0">
            <a:spAutoFit/>
          </a:bodyPr>
          <a:lstStyle/>
          <a:p>
            <a:r>
              <a:rPr lang="en-US" sz="800" b="1" dirty="0"/>
              <a:t>WHEN WOULD YOU WANT TO CREATE A DATABASE?</a:t>
            </a:r>
          </a:p>
          <a:p>
            <a:pPr marL="171450" indent="-171450">
              <a:buFont typeface="Arial" panose="020B0604020202020204" pitchFamily="34" charset="0"/>
              <a:buChar char="•"/>
            </a:pPr>
            <a:r>
              <a:rPr lang="en-US" sz="800" dirty="0"/>
              <a:t>In order to import data into the software, or generate modeled losses, we need a database to send this data into</a:t>
            </a:r>
          </a:p>
          <a:p>
            <a:pPr marL="628650" lvl="1" indent="-171450">
              <a:buFont typeface="Arial" panose="020B0604020202020204" pitchFamily="34" charset="0"/>
              <a:buChar char="•"/>
            </a:pPr>
            <a:r>
              <a:rPr lang="en-US" sz="800" dirty="0"/>
              <a:t>Can also create CEDE / Loss databases during import process and through running an analysis - </a:t>
            </a:r>
            <a:r>
              <a:rPr lang="en-US" sz="800" b="1" i="1" dirty="0"/>
              <a:t> BEST PRACTICE</a:t>
            </a:r>
          </a:p>
          <a:p>
            <a:pPr marL="628650" lvl="1" indent="-171450">
              <a:buFont typeface="Arial" panose="020B0604020202020204" pitchFamily="34" charset="0"/>
              <a:buChar char="•"/>
            </a:pPr>
            <a:r>
              <a:rPr lang="en-US" sz="800" dirty="0"/>
              <a:t>If we receive data in a more recent SQL version than what we have installed, will have to create a blank database, and then transfer data</a:t>
            </a:r>
          </a:p>
        </p:txBody>
      </p:sp>
      <p:sp>
        <p:nvSpPr>
          <p:cNvPr id="31" name="TextBox 30">
            <a:extLst>
              <a:ext uri="{FF2B5EF4-FFF2-40B4-BE49-F238E27FC236}">
                <a16:creationId xmlns:a16="http://schemas.microsoft.com/office/drawing/2014/main" id="{8BF10C69-FA68-44E8-80E6-92D8605CB6A9}"/>
              </a:ext>
            </a:extLst>
          </p:cNvPr>
          <p:cNvSpPr txBox="1"/>
          <p:nvPr/>
        </p:nvSpPr>
        <p:spPr>
          <a:xfrm>
            <a:off x="1747004" y="633960"/>
            <a:ext cx="2610817" cy="498598"/>
          </a:xfrm>
          <a:prstGeom prst="rect">
            <a:avLst/>
          </a:prstGeom>
          <a:solidFill>
            <a:srgbClr val="DDDDDD"/>
          </a:solidFill>
          <a:ln>
            <a:solidFill>
              <a:srgbClr val="F7B041"/>
            </a:solidFill>
          </a:ln>
        </p:spPr>
        <p:txBody>
          <a:bodyPr wrap="square" rtlCol="0">
            <a:spAutoFit/>
          </a:bodyPr>
          <a:lstStyle/>
          <a:p>
            <a:r>
              <a:rPr lang="en-US" sz="800" dirty="0"/>
              <a:t>CEDE Database: Holds Exposure &amp; Policy Term Information</a:t>
            </a:r>
          </a:p>
          <a:p>
            <a:r>
              <a:rPr lang="en-US" sz="800" dirty="0"/>
              <a:t>LOSS Database: Holds Modeled Loss Information</a:t>
            </a:r>
          </a:p>
        </p:txBody>
      </p:sp>
    </p:spTree>
    <p:extLst>
      <p:ext uri="{BB962C8B-B14F-4D97-AF65-F5344CB8AC3E}">
        <p14:creationId xmlns:p14="http://schemas.microsoft.com/office/powerpoint/2010/main" val="12716652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Editing Exposure </a:t>
            </a:r>
          </a:p>
        </p:txBody>
      </p:sp>
      <p:sp>
        <p:nvSpPr>
          <p:cNvPr id="16" name="TextBox 15">
            <a:extLst>
              <a:ext uri="{FF2B5EF4-FFF2-40B4-BE49-F238E27FC236}">
                <a16:creationId xmlns:a16="http://schemas.microsoft.com/office/drawing/2014/main" id="{E41DE564-BA96-4FCE-A3F2-348135AF100D}"/>
              </a:ext>
            </a:extLst>
          </p:cNvPr>
          <p:cNvSpPr txBox="1"/>
          <p:nvPr/>
        </p:nvSpPr>
        <p:spPr>
          <a:xfrm>
            <a:off x="4348570" y="1668244"/>
            <a:ext cx="3977346" cy="1107996"/>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You may need to edit your exposure for certain client work.  Example scenarios:</a:t>
            </a:r>
          </a:p>
          <a:p>
            <a:pPr marL="171450" indent="-171450">
              <a:buClrTx/>
              <a:buFont typeface="Arial" panose="020B0604020202020204" pitchFamily="34" charset="0"/>
              <a:buChar char="•"/>
            </a:pPr>
            <a:r>
              <a:rPr lang="en-US" sz="1000" i="1" dirty="0"/>
              <a:t>For </a:t>
            </a:r>
            <a:r>
              <a:rPr lang="en-US" sz="1000" i="1" dirty="0" err="1"/>
              <a:t>Demotech</a:t>
            </a:r>
            <a:r>
              <a:rPr lang="en-US" sz="1000" i="1" dirty="0"/>
              <a:t>, you need to run your exposure without secondary modifiers</a:t>
            </a:r>
          </a:p>
          <a:p>
            <a:pPr marL="171450" indent="-171450">
              <a:buClrTx/>
              <a:buFont typeface="Arial" panose="020B0604020202020204" pitchFamily="34" charset="0"/>
              <a:buChar char="•"/>
            </a:pPr>
            <a:r>
              <a:rPr lang="en-US" sz="1000" i="1" dirty="0"/>
              <a:t>You’re given Latitude / Longitude detail after you’ve imported the data already</a:t>
            </a:r>
          </a:p>
        </p:txBody>
      </p:sp>
      <p:sp>
        <p:nvSpPr>
          <p:cNvPr id="19" name="TextBox 18">
            <a:extLst>
              <a:ext uri="{FF2B5EF4-FFF2-40B4-BE49-F238E27FC236}">
                <a16:creationId xmlns:a16="http://schemas.microsoft.com/office/drawing/2014/main" id="{0AA6F43D-7CB1-4D4D-8B78-984209E17BC2}"/>
              </a:ext>
            </a:extLst>
          </p:cNvPr>
          <p:cNvSpPr txBox="1"/>
          <p:nvPr/>
        </p:nvSpPr>
        <p:spPr>
          <a:xfrm>
            <a:off x="4348570" y="2986714"/>
            <a:ext cx="3977346" cy="1661993"/>
          </a:xfrm>
          <a:prstGeom prst="rect">
            <a:avLst/>
          </a:prstGeom>
          <a:solidFill>
            <a:srgbClr val="DDDDDD"/>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Steps to complete this working within AIR interface &amp; SQL:</a:t>
            </a:r>
          </a:p>
          <a:p>
            <a:pPr marL="228600" indent="-228600">
              <a:buClr>
                <a:schemeClr val="tx1"/>
              </a:buClr>
              <a:buSzPct val="90000"/>
              <a:buFont typeface="+mj-lt"/>
              <a:buAutoNum type="arabicPeriod"/>
            </a:pPr>
            <a:r>
              <a:rPr lang="en-US" sz="1000" i="1" dirty="0"/>
              <a:t>Export the exposure you want to edit to a CEDE database – THIS CREATES A NEW EXPOSURE SET</a:t>
            </a:r>
          </a:p>
          <a:p>
            <a:pPr marL="228600" indent="-228600">
              <a:buClr>
                <a:schemeClr val="tx1"/>
              </a:buClr>
              <a:buSzPct val="90000"/>
              <a:buFont typeface="+mj-lt"/>
              <a:buAutoNum type="arabicPeriod"/>
            </a:pPr>
            <a:r>
              <a:rPr lang="en-US" sz="1000" i="1" dirty="0"/>
              <a:t>Make edits in SQL to that newly created exposure set within the CEDE database you sent it to</a:t>
            </a:r>
          </a:p>
          <a:p>
            <a:pPr marL="228600" indent="-228600">
              <a:buClr>
                <a:schemeClr val="tx1"/>
              </a:buClr>
              <a:buSzPct val="90000"/>
              <a:buFont typeface="+mj-lt"/>
              <a:buAutoNum type="arabicPeriod"/>
            </a:pPr>
            <a:r>
              <a:rPr lang="en-US" sz="1000" i="1" dirty="0"/>
              <a:t>Back in the AIR Interface within your project, add a new exposure view (and then select your newly created exposure set that you made edits to)</a:t>
            </a:r>
          </a:p>
          <a:p>
            <a:pPr marL="228600" indent="-228600">
              <a:buClr>
                <a:schemeClr val="tx1"/>
              </a:buClr>
              <a:buSzPct val="90000"/>
              <a:buFont typeface="+mj-lt"/>
              <a:buAutoNum type="arabicPeriod"/>
            </a:pPr>
            <a:r>
              <a:rPr lang="en-US" sz="1000" i="1" dirty="0"/>
              <a:t>Run the new exposure view!</a:t>
            </a:r>
          </a:p>
        </p:txBody>
      </p:sp>
      <p:sp>
        <p:nvSpPr>
          <p:cNvPr id="20" name="TextBox 19">
            <a:extLst>
              <a:ext uri="{FF2B5EF4-FFF2-40B4-BE49-F238E27FC236}">
                <a16:creationId xmlns:a16="http://schemas.microsoft.com/office/drawing/2014/main" id="{26B27B20-710D-4B72-A0F3-2C01B682A07C}"/>
              </a:ext>
            </a:extLst>
          </p:cNvPr>
          <p:cNvSpPr txBox="1"/>
          <p:nvPr/>
        </p:nvSpPr>
        <p:spPr>
          <a:xfrm>
            <a:off x="4348570" y="4859181"/>
            <a:ext cx="3977346" cy="400110"/>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You could also simply re-import the exposure based on the edits that need to be made</a:t>
            </a:r>
          </a:p>
        </p:txBody>
      </p:sp>
    </p:spTree>
    <p:extLst>
      <p:ext uri="{BB962C8B-B14F-4D97-AF65-F5344CB8AC3E}">
        <p14:creationId xmlns:p14="http://schemas.microsoft.com/office/powerpoint/2010/main" val="64656228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A7C55FF4-7F0D-40F4-B35A-D7F4AE46EDE3}"/>
              </a:ext>
            </a:extLst>
          </p:cNvPr>
          <p:cNvPicPr>
            <a:picLocks noChangeAspect="1"/>
          </p:cNvPicPr>
          <p:nvPr/>
        </p:nvPicPr>
        <p:blipFill>
          <a:blip r:embed="rId2"/>
          <a:stretch>
            <a:fillRect/>
          </a:stretch>
        </p:blipFill>
        <p:spPr>
          <a:xfrm>
            <a:off x="3990220" y="994792"/>
            <a:ext cx="4627494" cy="5276281"/>
          </a:xfrm>
          <a:prstGeom prst="rect">
            <a:avLst/>
          </a:prstGeom>
          <a:ln>
            <a:solidFill>
              <a:schemeClr val="tx1"/>
            </a:solidFill>
          </a:ln>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Importing Data</a:t>
            </a:r>
          </a:p>
        </p:txBody>
      </p:sp>
      <p:grpSp>
        <p:nvGrpSpPr>
          <p:cNvPr id="93" name="Group 92">
            <a:extLst>
              <a:ext uri="{FF2B5EF4-FFF2-40B4-BE49-F238E27FC236}">
                <a16:creationId xmlns:a16="http://schemas.microsoft.com/office/drawing/2014/main" id="{3E979BE9-0DFE-4023-9C99-ABFA79B98E34}"/>
              </a:ext>
            </a:extLst>
          </p:cNvPr>
          <p:cNvGrpSpPr/>
          <p:nvPr/>
        </p:nvGrpSpPr>
        <p:grpSpPr>
          <a:xfrm>
            <a:off x="391046" y="1197204"/>
            <a:ext cx="3458098" cy="1265383"/>
            <a:chOff x="282011" y="856361"/>
            <a:chExt cx="3458098" cy="1265383"/>
          </a:xfrm>
        </p:grpSpPr>
        <p:sp>
          <p:nvSpPr>
            <p:cNvPr id="92" name="Rectangle 91">
              <a:extLst>
                <a:ext uri="{FF2B5EF4-FFF2-40B4-BE49-F238E27FC236}">
                  <a16:creationId xmlns:a16="http://schemas.microsoft.com/office/drawing/2014/main" id="{F64DB2C9-5F5F-43F1-B56D-A988D17FB192}"/>
                </a:ext>
              </a:extLst>
            </p:cNvPr>
            <p:cNvSpPr/>
            <p:nvPr/>
          </p:nvSpPr>
          <p:spPr bwMode="auto">
            <a:xfrm>
              <a:off x="282011" y="856361"/>
              <a:ext cx="3458098" cy="1265383"/>
            </a:xfrm>
            <a:prstGeom prst="rect">
              <a:avLst/>
            </a:prstGeom>
            <a:solidFill>
              <a:srgbClr val="F7B04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pic>
          <p:nvPicPr>
            <p:cNvPr id="85" name="Picture 84">
              <a:extLst>
                <a:ext uri="{FF2B5EF4-FFF2-40B4-BE49-F238E27FC236}">
                  <a16:creationId xmlns:a16="http://schemas.microsoft.com/office/drawing/2014/main" id="{1E900BC8-7A1C-4FDC-BBC1-9FB48A7183CD}"/>
                </a:ext>
              </a:extLst>
            </p:cNvPr>
            <p:cNvPicPr>
              <a:picLocks noChangeAspect="1"/>
            </p:cNvPicPr>
            <p:nvPr/>
          </p:nvPicPr>
          <p:blipFill>
            <a:blip r:embed="rId3"/>
            <a:stretch>
              <a:fillRect/>
            </a:stretch>
          </p:blipFill>
          <p:spPr>
            <a:xfrm>
              <a:off x="355932" y="952994"/>
              <a:ext cx="3310256" cy="1082310"/>
            </a:xfrm>
            <a:prstGeom prst="rect">
              <a:avLst/>
            </a:prstGeom>
          </p:spPr>
        </p:pic>
        <p:sp>
          <p:nvSpPr>
            <p:cNvPr id="4" name="Rectangle 3">
              <a:extLst>
                <a:ext uri="{FF2B5EF4-FFF2-40B4-BE49-F238E27FC236}">
                  <a16:creationId xmlns:a16="http://schemas.microsoft.com/office/drawing/2014/main" id="{63FF90AC-C8C2-41DC-8415-6A1925312C43}"/>
                </a:ext>
              </a:extLst>
            </p:cNvPr>
            <p:cNvSpPr/>
            <p:nvPr/>
          </p:nvSpPr>
          <p:spPr bwMode="auto">
            <a:xfrm>
              <a:off x="992551" y="1376393"/>
              <a:ext cx="2008262" cy="225317"/>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grpSp>
      <p:sp>
        <p:nvSpPr>
          <p:cNvPr id="25" name="TextBox 24">
            <a:extLst>
              <a:ext uri="{FF2B5EF4-FFF2-40B4-BE49-F238E27FC236}">
                <a16:creationId xmlns:a16="http://schemas.microsoft.com/office/drawing/2014/main" id="{8F1615DF-B574-4019-A4E6-582C673E16A0}"/>
              </a:ext>
            </a:extLst>
          </p:cNvPr>
          <p:cNvSpPr txBox="1"/>
          <p:nvPr/>
        </p:nvSpPr>
        <p:spPr>
          <a:xfrm>
            <a:off x="391046" y="981955"/>
            <a:ext cx="2386337" cy="215444"/>
          </a:xfrm>
          <a:prstGeom prst="rect">
            <a:avLst/>
          </a:prstGeom>
          <a:solidFill>
            <a:srgbClr val="DDDDDD"/>
          </a:solidFill>
          <a:ln>
            <a:solidFill>
              <a:srgbClr val="F7B041"/>
            </a:solidFill>
          </a:ln>
        </p:spPr>
        <p:txBody>
          <a:bodyPr wrap="square" rtlCol="0">
            <a:spAutoFit/>
          </a:bodyPr>
          <a:lstStyle/>
          <a:p>
            <a:r>
              <a:rPr lang="en-US" sz="800" b="1" dirty="0"/>
              <a:t>STEP 1: IMPORT</a:t>
            </a:r>
            <a:r>
              <a:rPr lang="en-US" sz="800" b="1" dirty="0">
                <a:sym typeface="Wingdings" panose="05000000000000000000" pitchFamily="2" charset="2"/>
              </a:rPr>
              <a:t>EXPOSURECSV</a:t>
            </a:r>
            <a:endParaRPr lang="en-US" sz="800" b="1" dirty="0"/>
          </a:p>
        </p:txBody>
      </p:sp>
      <p:sp>
        <p:nvSpPr>
          <p:cNvPr id="33" name="Rectangle 32">
            <a:extLst>
              <a:ext uri="{FF2B5EF4-FFF2-40B4-BE49-F238E27FC236}">
                <a16:creationId xmlns:a16="http://schemas.microsoft.com/office/drawing/2014/main" id="{CD17B866-188E-45D8-86A7-C6308EC694A3}"/>
              </a:ext>
            </a:extLst>
          </p:cNvPr>
          <p:cNvSpPr/>
          <p:nvPr/>
        </p:nvSpPr>
        <p:spPr bwMode="auto">
          <a:xfrm>
            <a:off x="4110527" y="4255807"/>
            <a:ext cx="2803021" cy="273464"/>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34" name="Straight Arrow Connector 33">
            <a:extLst>
              <a:ext uri="{FF2B5EF4-FFF2-40B4-BE49-F238E27FC236}">
                <a16:creationId xmlns:a16="http://schemas.microsoft.com/office/drawing/2014/main" id="{0A8955D2-84D6-44E4-965A-BCB19FD51075}"/>
              </a:ext>
            </a:extLst>
          </p:cNvPr>
          <p:cNvCxnSpPr/>
          <p:nvPr/>
        </p:nvCxnSpPr>
        <p:spPr bwMode="auto">
          <a:xfrm flipH="1" flipV="1">
            <a:off x="3326123" y="4406611"/>
            <a:ext cx="784404" cy="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41D14B63-BC38-4442-9FF8-5B960AAB4709}"/>
              </a:ext>
            </a:extLst>
          </p:cNvPr>
          <p:cNvSpPr txBox="1"/>
          <p:nvPr/>
        </p:nvSpPr>
        <p:spPr>
          <a:xfrm>
            <a:off x="1173831" y="2937092"/>
            <a:ext cx="2449585" cy="215444"/>
          </a:xfrm>
          <a:prstGeom prst="rect">
            <a:avLst/>
          </a:prstGeom>
          <a:solidFill>
            <a:srgbClr val="DDDDDD"/>
          </a:solidFill>
          <a:ln>
            <a:solidFill>
              <a:srgbClr val="F7B041"/>
            </a:solidFill>
          </a:ln>
        </p:spPr>
        <p:txBody>
          <a:bodyPr wrap="square" rtlCol="0">
            <a:spAutoFit/>
          </a:bodyPr>
          <a:lstStyle/>
          <a:p>
            <a:r>
              <a:rPr lang="en-US" sz="800" dirty="0"/>
              <a:t>Select relevant Contract &amp; Location Import Files</a:t>
            </a:r>
          </a:p>
        </p:txBody>
      </p:sp>
      <p:sp>
        <p:nvSpPr>
          <p:cNvPr id="43" name="Rectangle 42">
            <a:extLst>
              <a:ext uri="{FF2B5EF4-FFF2-40B4-BE49-F238E27FC236}">
                <a16:creationId xmlns:a16="http://schemas.microsoft.com/office/drawing/2014/main" id="{F3878307-C71F-4EE6-9CB3-CCF683CD1524}"/>
              </a:ext>
            </a:extLst>
          </p:cNvPr>
          <p:cNvSpPr/>
          <p:nvPr/>
        </p:nvSpPr>
        <p:spPr bwMode="auto">
          <a:xfrm>
            <a:off x="4178893" y="2874664"/>
            <a:ext cx="3161943" cy="347099"/>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44" name="Straight Arrow Connector 43">
            <a:extLst>
              <a:ext uri="{FF2B5EF4-FFF2-40B4-BE49-F238E27FC236}">
                <a16:creationId xmlns:a16="http://schemas.microsoft.com/office/drawing/2014/main" id="{C468D47E-ED03-42C8-BF59-3FD7F9F645BC}"/>
              </a:ext>
            </a:extLst>
          </p:cNvPr>
          <p:cNvCxnSpPr/>
          <p:nvPr/>
        </p:nvCxnSpPr>
        <p:spPr bwMode="auto">
          <a:xfrm flipH="1">
            <a:off x="3623417" y="3069917"/>
            <a:ext cx="555477"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DF229ADA-18FF-4FD0-9D96-F733539D2F77}"/>
              </a:ext>
            </a:extLst>
          </p:cNvPr>
          <p:cNvSpPr txBox="1"/>
          <p:nvPr/>
        </p:nvSpPr>
        <p:spPr>
          <a:xfrm>
            <a:off x="523102" y="4175778"/>
            <a:ext cx="2754795" cy="621709"/>
          </a:xfrm>
          <a:prstGeom prst="rect">
            <a:avLst/>
          </a:prstGeom>
          <a:solidFill>
            <a:srgbClr val="DDDDDD"/>
          </a:solidFill>
          <a:ln>
            <a:solidFill>
              <a:srgbClr val="F7B041"/>
            </a:solidFill>
          </a:ln>
        </p:spPr>
        <p:txBody>
          <a:bodyPr wrap="square" rtlCol="0">
            <a:spAutoFit/>
          </a:bodyPr>
          <a:lstStyle/>
          <a:p>
            <a:r>
              <a:rPr lang="en-US" sz="800" dirty="0"/>
              <a:t>Typing a new Database here is also a way to create a new Database.</a:t>
            </a:r>
            <a:br>
              <a:rPr lang="en-US" sz="800" dirty="0"/>
            </a:br>
            <a:r>
              <a:rPr lang="en-US" sz="800" dirty="0"/>
              <a:t>Databases are on located on the SQL Server.</a:t>
            </a:r>
          </a:p>
          <a:p>
            <a:r>
              <a:rPr lang="en-US" sz="800" dirty="0" err="1"/>
              <a:t>ClientName_DataDate_CEDEvX</a:t>
            </a:r>
            <a:endParaRPr lang="en-US" sz="800" dirty="0"/>
          </a:p>
        </p:txBody>
      </p:sp>
      <p:sp>
        <p:nvSpPr>
          <p:cNvPr id="57" name="Rectangle 56">
            <a:extLst>
              <a:ext uri="{FF2B5EF4-FFF2-40B4-BE49-F238E27FC236}">
                <a16:creationId xmlns:a16="http://schemas.microsoft.com/office/drawing/2014/main" id="{AFB8CE72-7BA3-4FB9-A929-640F42655B14}"/>
              </a:ext>
            </a:extLst>
          </p:cNvPr>
          <p:cNvSpPr/>
          <p:nvPr/>
        </p:nvSpPr>
        <p:spPr bwMode="auto">
          <a:xfrm>
            <a:off x="4110526" y="4560435"/>
            <a:ext cx="2803021" cy="190059"/>
          </a:xfrm>
          <a:prstGeom prst="rect">
            <a:avLst/>
          </a:prstGeom>
          <a:noFill/>
          <a:ln w="19050" cap="flat" cmpd="sng" algn="ctr">
            <a:solidFill>
              <a:srgbClr val="17144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58" name="Straight Arrow Connector 57">
            <a:extLst>
              <a:ext uri="{FF2B5EF4-FFF2-40B4-BE49-F238E27FC236}">
                <a16:creationId xmlns:a16="http://schemas.microsoft.com/office/drawing/2014/main" id="{C4A9F3E1-9599-43E2-90BF-9A401BF0903E}"/>
              </a:ext>
            </a:extLst>
          </p:cNvPr>
          <p:cNvCxnSpPr/>
          <p:nvPr/>
        </p:nvCxnSpPr>
        <p:spPr bwMode="auto">
          <a:xfrm>
            <a:off x="6913547" y="4680075"/>
            <a:ext cx="2153541"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6A85DEA1-2E57-4C9A-B584-FDE9D6C8CBB3}"/>
              </a:ext>
            </a:extLst>
          </p:cNvPr>
          <p:cNvSpPr txBox="1"/>
          <p:nvPr/>
        </p:nvSpPr>
        <p:spPr>
          <a:xfrm>
            <a:off x="9139026" y="4491965"/>
            <a:ext cx="2828544" cy="498598"/>
          </a:xfrm>
          <a:prstGeom prst="rect">
            <a:avLst/>
          </a:prstGeom>
          <a:solidFill>
            <a:srgbClr val="DDDDDD"/>
          </a:solidFill>
          <a:ln>
            <a:solidFill>
              <a:srgbClr val="F7B041"/>
            </a:solidFill>
          </a:ln>
        </p:spPr>
        <p:txBody>
          <a:bodyPr wrap="square" rtlCol="0">
            <a:spAutoFit/>
          </a:bodyPr>
          <a:lstStyle/>
          <a:p>
            <a:r>
              <a:rPr lang="en-US" sz="800" dirty="0"/>
              <a:t>What kind of exposure are you importing? Hurricane? Fire Following? Severe Thunderstorm? A specific LOB?</a:t>
            </a:r>
          </a:p>
          <a:p>
            <a:r>
              <a:rPr lang="en-US" sz="800" dirty="0" err="1"/>
              <a:t>ClientName_DataDate_Peril</a:t>
            </a:r>
            <a:r>
              <a:rPr lang="en-US" sz="800" dirty="0"/>
              <a:t> or Other Identifier</a:t>
            </a:r>
          </a:p>
        </p:txBody>
      </p:sp>
      <p:sp>
        <p:nvSpPr>
          <p:cNvPr id="63" name="Rectangle 62">
            <a:extLst>
              <a:ext uri="{FF2B5EF4-FFF2-40B4-BE49-F238E27FC236}">
                <a16:creationId xmlns:a16="http://schemas.microsoft.com/office/drawing/2014/main" id="{8145B350-BFB4-4B0F-B0DB-921E4E227C52}"/>
              </a:ext>
            </a:extLst>
          </p:cNvPr>
          <p:cNvSpPr/>
          <p:nvPr/>
        </p:nvSpPr>
        <p:spPr bwMode="auto">
          <a:xfrm>
            <a:off x="4178893" y="3265170"/>
            <a:ext cx="3161943" cy="221499"/>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64" name="Straight Arrow Connector 63">
            <a:extLst>
              <a:ext uri="{FF2B5EF4-FFF2-40B4-BE49-F238E27FC236}">
                <a16:creationId xmlns:a16="http://schemas.microsoft.com/office/drawing/2014/main" id="{D986B065-532F-44D8-97F4-83153C57C0A0}"/>
              </a:ext>
            </a:extLst>
          </p:cNvPr>
          <p:cNvCxnSpPr/>
          <p:nvPr/>
        </p:nvCxnSpPr>
        <p:spPr bwMode="auto">
          <a:xfrm>
            <a:off x="7340837" y="3333412"/>
            <a:ext cx="1915650" cy="600693"/>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a:extLst>
              <a:ext uri="{FF2B5EF4-FFF2-40B4-BE49-F238E27FC236}">
                <a16:creationId xmlns:a16="http://schemas.microsoft.com/office/drawing/2014/main" id="{B22F3EAD-7172-493C-A7D0-C70BC51F2229}"/>
              </a:ext>
            </a:extLst>
          </p:cNvPr>
          <p:cNvSpPr txBox="1"/>
          <p:nvPr/>
        </p:nvSpPr>
        <p:spPr>
          <a:xfrm>
            <a:off x="9256487" y="3698130"/>
            <a:ext cx="2630075" cy="461665"/>
          </a:xfrm>
          <a:prstGeom prst="rect">
            <a:avLst/>
          </a:prstGeom>
          <a:solidFill>
            <a:srgbClr val="DDDDDD"/>
          </a:solidFill>
          <a:ln>
            <a:solidFill>
              <a:srgbClr val="F7B041"/>
            </a:solidFill>
          </a:ln>
        </p:spPr>
        <p:txBody>
          <a:bodyPr wrap="square" rtlCol="0">
            <a:spAutoFit/>
          </a:bodyPr>
          <a:lstStyle/>
          <a:p>
            <a:r>
              <a:rPr lang="en-US" sz="800" dirty="0"/>
              <a:t>If a client has inuring reinsurance (reinsurance that applies to single risks, prior to catastrophe reinsurance treaties), those are applied here</a:t>
            </a:r>
          </a:p>
        </p:txBody>
      </p:sp>
      <p:sp>
        <p:nvSpPr>
          <p:cNvPr id="67" name="Rectangle 66">
            <a:extLst>
              <a:ext uri="{FF2B5EF4-FFF2-40B4-BE49-F238E27FC236}">
                <a16:creationId xmlns:a16="http://schemas.microsoft.com/office/drawing/2014/main" id="{4E88A86C-49E5-4152-954C-92B49F84C6F5}"/>
              </a:ext>
            </a:extLst>
          </p:cNvPr>
          <p:cNvSpPr/>
          <p:nvPr/>
        </p:nvSpPr>
        <p:spPr bwMode="auto">
          <a:xfrm>
            <a:off x="4110525" y="4990563"/>
            <a:ext cx="2803021" cy="268468"/>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68" name="Straight Arrow Connector 67">
            <a:extLst>
              <a:ext uri="{FF2B5EF4-FFF2-40B4-BE49-F238E27FC236}">
                <a16:creationId xmlns:a16="http://schemas.microsoft.com/office/drawing/2014/main" id="{C904A336-B594-4E83-A8D8-95C016B70647}"/>
              </a:ext>
            </a:extLst>
          </p:cNvPr>
          <p:cNvCxnSpPr/>
          <p:nvPr/>
        </p:nvCxnSpPr>
        <p:spPr bwMode="auto">
          <a:xfrm flipH="1" flipV="1">
            <a:off x="3326123" y="5124796"/>
            <a:ext cx="784404" cy="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TextBox 68">
            <a:extLst>
              <a:ext uri="{FF2B5EF4-FFF2-40B4-BE49-F238E27FC236}">
                <a16:creationId xmlns:a16="http://schemas.microsoft.com/office/drawing/2014/main" id="{96F84EB3-5826-4671-835A-A3876C4E2A79}"/>
              </a:ext>
            </a:extLst>
          </p:cNvPr>
          <p:cNvSpPr txBox="1"/>
          <p:nvPr/>
        </p:nvSpPr>
        <p:spPr>
          <a:xfrm>
            <a:off x="974221" y="4893963"/>
            <a:ext cx="2291749" cy="621709"/>
          </a:xfrm>
          <a:prstGeom prst="rect">
            <a:avLst/>
          </a:prstGeom>
          <a:solidFill>
            <a:srgbClr val="DDDDDD"/>
          </a:solidFill>
          <a:ln>
            <a:solidFill>
              <a:srgbClr val="F7B041"/>
            </a:solidFill>
          </a:ln>
        </p:spPr>
        <p:txBody>
          <a:bodyPr wrap="square" rtlCol="0">
            <a:spAutoFit/>
          </a:bodyPr>
          <a:lstStyle/>
          <a:p>
            <a:r>
              <a:rPr lang="en-US" sz="800" dirty="0"/>
              <a:t>The “Project” is where your data will be imported and where you will view &amp; run your exposure in the AIR interface</a:t>
            </a:r>
          </a:p>
          <a:p>
            <a:r>
              <a:rPr lang="en-US" sz="800" dirty="0" err="1"/>
              <a:t>ClientName_DataDate</a:t>
            </a:r>
            <a:endParaRPr lang="en-US" sz="800" dirty="0"/>
          </a:p>
        </p:txBody>
      </p:sp>
      <p:sp>
        <p:nvSpPr>
          <p:cNvPr id="70" name="Rectangle 69">
            <a:extLst>
              <a:ext uri="{FF2B5EF4-FFF2-40B4-BE49-F238E27FC236}">
                <a16:creationId xmlns:a16="http://schemas.microsoft.com/office/drawing/2014/main" id="{32376496-301D-4926-8BC5-3147E637DF1E}"/>
              </a:ext>
            </a:extLst>
          </p:cNvPr>
          <p:cNvSpPr/>
          <p:nvPr/>
        </p:nvSpPr>
        <p:spPr bwMode="auto">
          <a:xfrm>
            <a:off x="4110524" y="5516191"/>
            <a:ext cx="2803021" cy="190059"/>
          </a:xfrm>
          <a:prstGeom prst="rect">
            <a:avLst/>
          </a:prstGeom>
          <a:noFill/>
          <a:ln w="19050" cap="flat" cmpd="sng" algn="ctr">
            <a:solidFill>
              <a:srgbClr val="17144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71" name="Straight Arrow Connector 70">
            <a:extLst>
              <a:ext uri="{FF2B5EF4-FFF2-40B4-BE49-F238E27FC236}">
                <a16:creationId xmlns:a16="http://schemas.microsoft.com/office/drawing/2014/main" id="{EB745115-7343-4A08-9D31-010F2C532139}"/>
              </a:ext>
            </a:extLst>
          </p:cNvPr>
          <p:cNvCxnSpPr/>
          <p:nvPr/>
        </p:nvCxnSpPr>
        <p:spPr bwMode="auto">
          <a:xfrm>
            <a:off x="6913545" y="5611220"/>
            <a:ext cx="2153541"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F16D432F-40BC-4905-B125-37FC375ADEA5}"/>
              </a:ext>
            </a:extLst>
          </p:cNvPr>
          <p:cNvSpPr txBox="1"/>
          <p:nvPr/>
        </p:nvSpPr>
        <p:spPr>
          <a:xfrm>
            <a:off x="9150181" y="5479906"/>
            <a:ext cx="1965232" cy="215444"/>
          </a:xfrm>
          <a:prstGeom prst="rect">
            <a:avLst/>
          </a:prstGeom>
          <a:solidFill>
            <a:srgbClr val="DDDDDD"/>
          </a:solidFill>
          <a:ln>
            <a:solidFill>
              <a:srgbClr val="F7B041"/>
            </a:solidFill>
          </a:ln>
        </p:spPr>
        <p:txBody>
          <a:bodyPr wrap="square" rtlCol="0">
            <a:spAutoFit/>
          </a:bodyPr>
          <a:lstStyle/>
          <a:p>
            <a:r>
              <a:rPr lang="en-US" sz="800" dirty="0"/>
              <a:t>Set the same as Exposure Set Name</a:t>
            </a:r>
          </a:p>
        </p:txBody>
      </p:sp>
      <p:sp>
        <p:nvSpPr>
          <p:cNvPr id="78" name="Rectangle 77">
            <a:extLst>
              <a:ext uri="{FF2B5EF4-FFF2-40B4-BE49-F238E27FC236}">
                <a16:creationId xmlns:a16="http://schemas.microsoft.com/office/drawing/2014/main" id="{021725CD-0BB3-4C9E-B5CA-992DA5528748}"/>
              </a:ext>
            </a:extLst>
          </p:cNvPr>
          <p:cNvSpPr/>
          <p:nvPr/>
        </p:nvSpPr>
        <p:spPr bwMode="auto">
          <a:xfrm>
            <a:off x="7391008" y="3055782"/>
            <a:ext cx="795863" cy="181135"/>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474FFF95-C5AF-48AC-AE97-2EF5A2A43124}"/>
              </a:ext>
            </a:extLst>
          </p:cNvPr>
          <p:cNvCxnSpPr>
            <a:stCxn id="78" idx="3"/>
          </p:cNvCxnSpPr>
          <p:nvPr/>
        </p:nvCxnSpPr>
        <p:spPr bwMode="auto">
          <a:xfrm flipV="1">
            <a:off x="8186871" y="2391389"/>
            <a:ext cx="1328249" cy="75496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a:extLst>
              <a:ext uri="{FF2B5EF4-FFF2-40B4-BE49-F238E27FC236}">
                <a16:creationId xmlns:a16="http://schemas.microsoft.com/office/drawing/2014/main" id="{AF989EA5-2C28-4660-9226-FD111D082870}"/>
              </a:ext>
            </a:extLst>
          </p:cNvPr>
          <p:cNvSpPr txBox="1"/>
          <p:nvPr/>
        </p:nvSpPr>
        <p:spPr>
          <a:xfrm>
            <a:off x="4024404" y="774802"/>
            <a:ext cx="590326" cy="215444"/>
          </a:xfrm>
          <a:prstGeom prst="rect">
            <a:avLst/>
          </a:prstGeom>
          <a:solidFill>
            <a:srgbClr val="DDDDDD"/>
          </a:solidFill>
          <a:ln>
            <a:solidFill>
              <a:srgbClr val="F7B041"/>
            </a:solidFill>
          </a:ln>
        </p:spPr>
        <p:txBody>
          <a:bodyPr wrap="square" rtlCol="0">
            <a:spAutoFit/>
          </a:bodyPr>
          <a:lstStyle/>
          <a:p>
            <a:r>
              <a:rPr lang="en-US" sz="800" b="1" dirty="0"/>
              <a:t>STEP 2:</a:t>
            </a:r>
          </a:p>
        </p:txBody>
      </p:sp>
      <p:sp>
        <p:nvSpPr>
          <p:cNvPr id="36" name="Rectangle 35">
            <a:extLst>
              <a:ext uri="{FF2B5EF4-FFF2-40B4-BE49-F238E27FC236}">
                <a16:creationId xmlns:a16="http://schemas.microsoft.com/office/drawing/2014/main" id="{C976A79B-F482-421D-A9BD-43AECD7BA0E3}"/>
              </a:ext>
            </a:extLst>
          </p:cNvPr>
          <p:cNvSpPr/>
          <p:nvPr/>
        </p:nvSpPr>
        <p:spPr bwMode="auto">
          <a:xfrm>
            <a:off x="4177032" y="2643880"/>
            <a:ext cx="3161943" cy="221499"/>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37" name="Straight Arrow Connector 36">
            <a:extLst>
              <a:ext uri="{FF2B5EF4-FFF2-40B4-BE49-F238E27FC236}">
                <a16:creationId xmlns:a16="http://schemas.microsoft.com/office/drawing/2014/main" id="{2F0B135A-EA04-441D-B148-12041E391051}"/>
              </a:ext>
            </a:extLst>
          </p:cNvPr>
          <p:cNvCxnSpPr/>
          <p:nvPr/>
        </p:nvCxnSpPr>
        <p:spPr bwMode="auto">
          <a:xfrm flipV="1">
            <a:off x="7338976" y="2286644"/>
            <a:ext cx="2176144" cy="357237"/>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64A8CA9E-5BB9-40AD-B2B9-3C9E57653B01}"/>
              </a:ext>
            </a:extLst>
          </p:cNvPr>
          <p:cNvSpPr txBox="1"/>
          <p:nvPr/>
        </p:nvSpPr>
        <p:spPr>
          <a:xfrm>
            <a:off x="9606368" y="1958202"/>
            <a:ext cx="2194586" cy="461665"/>
          </a:xfrm>
          <a:prstGeom prst="rect">
            <a:avLst/>
          </a:prstGeom>
          <a:solidFill>
            <a:srgbClr val="DDDDDD"/>
          </a:solidFill>
          <a:ln>
            <a:solidFill>
              <a:srgbClr val="F7B041"/>
            </a:solidFill>
          </a:ln>
        </p:spPr>
        <p:txBody>
          <a:bodyPr wrap="square" rtlCol="0">
            <a:spAutoFit/>
          </a:bodyPr>
          <a:lstStyle/>
          <a:p>
            <a:r>
              <a:rPr lang="en-US" sz="800" dirty="0"/>
              <a:t>Will need to assign data a mapping set to match import file headers, to AIR field headers </a:t>
            </a:r>
          </a:p>
        </p:txBody>
      </p:sp>
    </p:spTree>
    <p:extLst>
      <p:ext uri="{BB962C8B-B14F-4D97-AF65-F5344CB8AC3E}">
        <p14:creationId xmlns:p14="http://schemas.microsoft.com/office/powerpoint/2010/main" val="378716594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B0520F-E340-2F5D-1D8C-B9CC84A0BAF0}"/>
              </a:ext>
            </a:extLst>
          </p:cNvPr>
          <p:cNvPicPr>
            <a:picLocks noChangeAspect="1"/>
          </p:cNvPicPr>
          <p:nvPr/>
        </p:nvPicPr>
        <p:blipFill>
          <a:blip r:embed="rId2"/>
          <a:stretch>
            <a:fillRect/>
          </a:stretch>
        </p:blipFill>
        <p:spPr>
          <a:xfrm>
            <a:off x="5649419" y="2296405"/>
            <a:ext cx="4887032" cy="4129299"/>
          </a:xfrm>
          <a:prstGeom prst="rect">
            <a:avLst/>
          </a:prstGeom>
        </p:spPr>
      </p:pic>
      <p:pic>
        <p:nvPicPr>
          <p:cNvPr id="8" name="Picture 7">
            <a:extLst>
              <a:ext uri="{FF2B5EF4-FFF2-40B4-BE49-F238E27FC236}">
                <a16:creationId xmlns:a16="http://schemas.microsoft.com/office/drawing/2014/main" id="{5D5521A4-3B48-13EE-D2F4-DB2015DE9063}"/>
              </a:ext>
            </a:extLst>
          </p:cNvPr>
          <p:cNvPicPr>
            <a:picLocks noChangeAspect="1"/>
          </p:cNvPicPr>
          <p:nvPr/>
        </p:nvPicPr>
        <p:blipFill>
          <a:blip r:embed="rId3"/>
          <a:stretch>
            <a:fillRect/>
          </a:stretch>
        </p:blipFill>
        <p:spPr>
          <a:xfrm>
            <a:off x="317949" y="1156184"/>
            <a:ext cx="4919251" cy="4129298"/>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Importing Data</a:t>
            </a:r>
          </a:p>
        </p:txBody>
      </p:sp>
      <p:sp>
        <p:nvSpPr>
          <p:cNvPr id="10" name="Rectangle 9">
            <a:extLst>
              <a:ext uri="{FF2B5EF4-FFF2-40B4-BE49-F238E27FC236}">
                <a16:creationId xmlns:a16="http://schemas.microsoft.com/office/drawing/2014/main" id="{3857490C-1E59-428F-A231-C1D6F96A9F13}"/>
              </a:ext>
            </a:extLst>
          </p:cNvPr>
          <p:cNvSpPr/>
          <p:nvPr/>
        </p:nvSpPr>
        <p:spPr bwMode="auto">
          <a:xfrm>
            <a:off x="1568741" y="2600587"/>
            <a:ext cx="2869035" cy="629174"/>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2" name="Straight Arrow Connector 11">
            <a:extLst>
              <a:ext uri="{FF2B5EF4-FFF2-40B4-BE49-F238E27FC236}">
                <a16:creationId xmlns:a16="http://schemas.microsoft.com/office/drawing/2014/main" id="{55A79908-55CE-428A-AC26-34ACBC3E8244}"/>
              </a:ext>
            </a:extLst>
          </p:cNvPr>
          <p:cNvCxnSpPr>
            <a:stCxn id="10" idx="0"/>
          </p:cNvCxnSpPr>
          <p:nvPr/>
        </p:nvCxnSpPr>
        <p:spPr bwMode="auto">
          <a:xfrm flipV="1">
            <a:off x="3003259" y="1325461"/>
            <a:ext cx="2775851" cy="1275126"/>
          </a:xfrm>
          <a:prstGeom prst="straightConnector1">
            <a:avLst/>
          </a:prstGeom>
          <a:solidFill>
            <a:schemeClr val="bg1"/>
          </a:solidFill>
          <a:ln w="3175"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49">
            <a:extLst>
              <a:ext uri="{FF2B5EF4-FFF2-40B4-BE49-F238E27FC236}">
                <a16:creationId xmlns:a16="http://schemas.microsoft.com/office/drawing/2014/main" id="{A3B7A637-4309-4820-9756-0E4EEB485630}"/>
              </a:ext>
            </a:extLst>
          </p:cNvPr>
          <p:cNvSpPr txBox="1"/>
          <p:nvPr/>
        </p:nvSpPr>
        <p:spPr>
          <a:xfrm>
            <a:off x="5779110" y="1156184"/>
            <a:ext cx="3409631" cy="215444"/>
          </a:xfrm>
          <a:prstGeom prst="rect">
            <a:avLst/>
          </a:prstGeom>
          <a:solidFill>
            <a:srgbClr val="DDDDDD"/>
          </a:solidFill>
          <a:ln>
            <a:solidFill>
              <a:srgbClr val="F7B041"/>
            </a:solidFill>
          </a:ln>
        </p:spPr>
        <p:txBody>
          <a:bodyPr wrap="square" rtlCol="0">
            <a:spAutoFit/>
          </a:bodyPr>
          <a:lstStyle/>
          <a:p>
            <a:r>
              <a:rPr lang="en-US" sz="800" dirty="0"/>
              <a:t>Make sure the Drop Down mappings match as intended!</a:t>
            </a:r>
          </a:p>
        </p:txBody>
      </p:sp>
      <p:sp>
        <p:nvSpPr>
          <p:cNvPr id="52" name="Rectangle 51">
            <a:extLst>
              <a:ext uri="{FF2B5EF4-FFF2-40B4-BE49-F238E27FC236}">
                <a16:creationId xmlns:a16="http://schemas.microsoft.com/office/drawing/2014/main" id="{5E94C6E1-6B5F-49B4-8577-FD68DE3D4ACF}"/>
              </a:ext>
            </a:extLst>
          </p:cNvPr>
          <p:cNvSpPr/>
          <p:nvPr/>
        </p:nvSpPr>
        <p:spPr bwMode="auto">
          <a:xfrm>
            <a:off x="6687875" y="3320988"/>
            <a:ext cx="796050" cy="402672"/>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53" name="Straight Arrow Connector 52">
            <a:extLst>
              <a:ext uri="{FF2B5EF4-FFF2-40B4-BE49-F238E27FC236}">
                <a16:creationId xmlns:a16="http://schemas.microsoft.com/office/drawing/2014/main" id="{84C04F15-C5E6-4F7F-8BC6-50822945D7BF}"/>
              </a:ext>
            </a:extLst>
          </p:cNvPr>
          <p:cNvCxnSpPr/>
          <p:nvPr/>
        </p:nvCxnSpPr>
        <p:spPr bwMode="auto">
          <a:xfrm flipV="1">
            <a:off x="7483925" y="2396211"/>
            <a:ext cx="1660732" cy="763398"/>
          </a:xfrm>
          <a:prstGeom prst="straightConnector1">
            <a:avLst/>
          </a:prstGeom>
          <a:solidFill>
            <a:schemeClr val="bg1"/>
          </a:solidFill>
          <a:ln w="3175"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a:extLst>
              <a:ext uri="{FF2B5EF4-FFF2-40B4-BE49-F238E27FC236}">
                <a16:creationId xmlns:a16="http://schemas.microsoft.com/office/drawing/2014/main" id="{762334D5-5A0B-4BDE-AFBE-B964E1E8C5FA}"/>
              </a:ext>
            </a:extLst>
          </p:cNvPr>
          <p:cNvSpPr txBox="1"/>
          <p:nvPr/>
        </p:nvSpPr>
        <p:spPr>
          <a:xfrm>
            <a:off x="8842407" y="1880907"/>
            <a:ext cx="2588207" cy="461665"/>
          </a:xfrm>
          <a:prstGeom prst="rect">
            <a:avLst/>
          </a:prstGeom>
          <a:solidFill>
            <a:srgbClr val="DDDDDD"/>
          </a:solidFill>
          <a:ln>
            <a:solidFill>
              <a:srgbClr val="F7B041"/>
            </a:solidFill>
          </a:ln>
        </p:spPr>
        <p:txBody>
          <a:bodyPr wrap="square" rtlCol="0">
            <a:spAutoFit/>
          </a:bodyPr>
          <a:lstStyle/>
          <a:p>
            <a:r>
              <a:rPr lang="en-US" sz="800" dirty="0"/>
              <a:t>If your data does not have specific information, the defaults tab outlines what the data will be mapped to by default</a:t>
            </a:r>
          </a:p>
        </p:txBody>
      </p:sp>
      <p:sp>
        <p:nvSpPr>
          <p:cNvPr id="19" name="Rectangle 18">
            <a:extLst>
              <a:ext uri="{FF2B5EF4-FFF2-40B4-BE49-F238E27FC236}">
                <a16:creationId xmlns:a16="http://schemas.microsoft.com/office/drawing/2014/main" id="{21914658-2DF3-444E-B25F-66D4F904AB3E}"/>
              </a:ext>
            </a:extLst>
          </p:cNvPr>
          <p:cNvSpPr/>
          <p:nvPr/>
        </p:nvSpPr>
        <p:spPr bwMode="auto">
          <a:xfrm>
            <a:off x="7483925" y="5172202"/>
            <a:ext cx="796050" cy="176169"/>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59" name="Straight Arrow Connector 58">
            <a:extLst>
              <a:ext uri="{FF2B5EF4-FFF2-40B4-BE49-F238E27FC236}">
                <a16:creationId xmlns:a16="http://schemas.microsoft.com/office/drawing/2014/main" id="{789A133E-F1B2-4A13-915C-41A0DFC55F0B}"/>
              </a:ext>
            </a:extLst>
          </p:cNvPr>
          <p:cNvCxnSpPr/>
          <p:nvPr/>
        </p:nvCxnSpPr>
        <p:spPr bwMode="auto">
          <a:xfrm>
            <a:off x="8314291" y="5260287"/>
            <a:ext cx="1559551" cy="0"/>
          </a:xfrm>
          <a:prstGeom prst="straightConnector1">
            <a:avLst/>
          </a:prstGeom>
          <a:solidFill>
            <a:schemeClr val="bg1"/>
          </a:solidFill>
          <a:ln w="3175"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94D5911B-F720-4317-8D0C-D71B00349158}"/>
              </a:ext>
            </a:extLst>
          </p:cNvPr>
          <p:cNvSpPr txBox="1"/>
          <p:nvPr/>
        </p:nvSpPr>
        <p:spPr>
          <a:xfrm>
            <a:off x="9873842" y="5003556"/>
            <a:ext cx="2004969" cy="707886"/>
          </a:xfrm>
          <a:prstGeom prst="rect">
            <a:avLst/>
          </a:prstGeom>
          <a:solidFill>
            <a:srgbClr val="DDDDDD"/>
          </a:solidFill>
          <a:ln>
            <a:solidFill>
              <a:srgbClr val="F7B041"/>
            </a:solidFill>
          </a:ln>
        </p:spPr>
        <p:txBody>
          <a:bodyPr wrap="square" rtlCol="0">
            <a:spAutoFit/>
          </a:bodyPr>
          <a:lstStyle/>
          <a:p>
            <a:r>
              <a:rPr lang="en-US" sz="800" dirty="0"/>
              <a:t>If storm surge is selected here, and you run your hurricane analysis with storm surge, AIR will generate 100% of the storm surge loss, no matter what percentage leakage is applied</a:t>
            </a:r>
          </a:p>
        </p:txBody>
      </p:sp>
    </p:spTree>
    <p:extLst>
      <p:ext uri="{BB962C8B-B14F-4D97-AF65-F5344CB8AC3E}">
        <p14:creationId xmlns:p14="http://schemas.microsoft.com/office/powerpoint/2010/main" val="290471281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Importing Data</a:t>
            </a:r>
          </a:p>
        </p:txBody>
      </p:sp>
      <p:pic>
        <p:nvPicPr>
          <p:cNvPr id="4" name="Picture 3">
            <a:extLst>
              <a:ext uri="{FF2B5EF4-FFF2-40B4-BE49-F238E27FC236}">
                <a16:creationId xmlns:a16="http://schemas.microsoft.com/office/drawing/2014/main" id="{496EB208-012A-4FBF-8818-CDBBB5DDBE2F}"/>
              </a:ext>
            </a:extLst>
          </p:cNvPr>
          <p:cNvPicPr>
            <a:picLocks noChangeAspect="1"/>
          </p:cNvPicPr>
          <p:nvPr/>
        </p:nvPicPr>
        <p:blipFill>
          <a:blip r:embed="rId2"/>
          <a:stretch>
            <a:fillRect/>
          </a:stretch>
        </p:blipFill>
        <p:spPr>
          <a:xfrm>
            <a:off x="411060" y="1249959"/>
            <a:ext cx="5788195" cy="3360489"/>
          </a:xfrm>
          <a:prstGeom prst="rect">
            <a:avLst/>
          </a:prstGeom>
          <a:ln>
            <a:solidFill>
              <a:schemeClr val="tx1"/>
            </a:solidFill>
          </a:ln>
        </p:spPr>
      </p:pic>
      <p:pic>
        <p:nvPicPr>
          <p:cNvPr id="8" name="Picture 7">
            <a:extLst>
              <a:ext uri="{FF2B5EF4-FFF2-40B4-BE49-F238E27FC236}">
                <a16:creationId xmlns:a16="http://schemas.microsoft.com/office/drawing/2014/main" id="{77ED379E-FFD9-4C2F-8760-14A10A7B6CC4}"/>
              </a:ext>
            </a:extLst>
          </p:cNvPr>
          <p:cNvPicPr>
            <a:picLocks noChangeAspect="1"/>
          </p:cNvPicPr>
          <p:nvPr/>
        </p:nvPicPr>
        <p:blipFill>
          <a:blip r:embed="rId3"/>
          <a:stretch>
            <a:fillRect/>
          </a:stretch>
        </p:blipFill>
        <p:spPr>
          <a:xfrm>
            <a:off x="3035056" y="3252521"/>
            <a:ext cx="5445896" cy="2866856"/>
          </a:xfrm>
          <a:prstGeom prst="rect">
            <a:avLst/>
          </a:prstGeom>
          <a:ln>
            <a:solidFill>
              <a:schemeClr val="tx1"/>
            </a:solidFill>
          </a:ln>
        </p:spPr>
      </p:pic>
      <p:sp>
        <p:nvSpPr>
          <p:cNvPr id="9" name="Rectangle 8">
            <a:extLst>
              <a:ext uri="{FF2B5EF4-FFF2-40B4-BE49-F238E27FC236}">
                <a16:creationId xmlns:a16="http://schemas.microsoft.com/office/drawing/2014/main" id="{FF754E25-E678-43B6-A324-87803FFFE7A2}"/>
              </a:ext>
            </a:extLst>
          </p:cNvPr>
          <p:cNvSpPr/>
          <p:nvPr/>
        </p:nvSpPr>
        <p:spPr bwMode="auto">
          <a:xfrm>
            <a:off x="3749880" y="2584995"/>
            <a:ext cx="2449376" cy="342762"/>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0" name="Straight Arrow Connector 9">
            <a:extLst>
              <a:ext uri="{FF2B5EF4-FFF2-40B4-BE49-F238E27FC236}">
                <a16:creationId xmlns:a16="http://schemas.microsoft.com/office/drawing/2014/main" id="{71BCDC2D-B9A8-4F36-A686-3F6B737F2F83}"/>
              </a:ext>
            </a:extLst>
          </p:cNvPr>
          <p:cNvCxnSpPr/>
          <p:nvPr/>
        </p:nvCxnSpPr>
        <p:spPr bwMode="auto">
          <a:xfrm flipV="1">
            <a:off x="6199255" y="2320741"/>
            <a:ext cx="646162" cy="264255"/>
          </a:xfrm>
          <a:prstGeom prst="straightConnector1">
            <a:avLst/>
          </a:prstGeom>
          <a:solidFill>
            <a:schemeClr val="bg1"/>
          </a:solidFill>
          <a:ln w="3175" cap="flat" cmpd="sng" algn="ctr">
            <a:solidFill>
              <a:srgbClr val="96969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9CD0025E-03A4-4912-9ED0-EBE16D861F15}"/>
              </a:ext>
            </a:extLst>
          </p:cNvPr>
          <p:cNvSpPr txBox="1"/>
          <p:nvPr/>
        </p:nvSpPr>
        <p:spPr>
          <a:xfrm>
            <a:off x="6920600" y="1612855"/>
            <a:ext cx="2351086" cy="707886"/>
          </a:xfrm>
          <a:prstGeom prst="rect">
            <a:avLst/>
          </a:prstGeom>
          <a:solidFill>
            <a:srgbClr val="DDDDDD"/>
          </a:solidFill>
          <a:ln>
            <a:solidFill>
              <a:srgbClr val="F7B041"/>
            </a:solidFill>
          </a:ln>
        </p:spPr>
        <p:txBody>
          <a:bodyPr wrap="square" rtlCol="0">
            <a:spAutoFit/>
          </a:bodyPr>
          <a:lstStyle/>
          <a:p>
            <a:r>
              <a:rPr lang="en-US" sz="800" dirty="0"/>
              <a:t>Example of fields not being mapped automatically.  You need to be sure to map these correctly via the drop-down menu, otherwise if you imported it like this, these fields would not be included in the import.</a:t>
            </a:r>
          </a:p>
        </p:txBody>
      </p:sp>
      <p:sp>
        <p:nvSpPr>
          <p:cNvPr id="16" name="Rectangle 15">
            <a:extLst>
              <a:ext uri="{FF2B5EF4-FFF2-40B4-BE49-F238E27FC236}">
                <a16:creationId xmlns:a16="http://schemas.microsoft.com/office/drawing/2014/main" id="{B7D79044-A043-4349-AB90-5CF7A7E3179A}"/>
              </a:ext>
            </a:extLst>
          </p:cNvPr>
          <p:cNvSpPr/>
          <p:nvPr/>
        </p:nvSpPr>
        <p:spPr bwMode="auto">
          <a:xfrm>
            <a:off x="3103927" y="4085439"/>
            <a:ext cx="2466363" cy="2033938"/>
          </a:xfrm>
          <a:prstGeom prst="rect">
            <a:avLst/>
          </a:prstGeom>
          <a:noFill/>
          <a:ln w="1905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147CB88E-99E1-45A3-AEF8-D59810C28B5E}"/>
              </a:ext>
            </a:extLst>
          </p:cNvPr>
          <p:cNvSpPr txBox="1"/>
          <p:nvPr/>
        </p:nvSpPr>
        <p:spPr>
          <a:xfrm>
            <a:off x="5639161" y="4816308"/>
            <a:ext cx="2229238" cy="461665"/>
          </a:xfrm>
          <a:prstGeom prst="rect">
            <a:avLst/>
          </a:prstGeom>
          <a:solidFill>
            <a:srgbClr val="DDDDDD"/>
          </a:solidFill>
          <a:ln>
            <a:solidFill>
              <a:srgbClr val="F7B041"/>
            </a:solidFill>
          </a:ln>
        </p:spPr>
        <p:txBody>
          <a:bodyPr wrap="square" rtlCol="0">
            <a:spAutoFit/>
          </a:bodyPr>
          <a:lstStyle/>
          <a:p>
            <a:r>
              <a:rPr lang="en-US" sz="800" dirty="0"/>
              <a:t>If your data does not have specific information, the defaults tab outlines what the data will be mapped to by default</a:t>
            </a:r>
          </a:p>
        </p:txBody>
      </p:sp>
      <p:sp>
        <p:nvSpPr>
          <p:cNvPr id="2" name="Rectangle 1">
            <a:extLst>
              <a:ext uri="{FF2B5EF4-FFF2-40B4-BE49-F238E27FC236}">
                <a16:creationId xmlns:a16="http://schemas.microsoft.com/office/drawing/2014/main" id="{9CFCAD5C-BFAF-E46A-A969-499413ECC863}"/>
              </a:ext>
            </a:extLst>
          </p:cNvPr>
          <p:cNvSpPr/>
          <p:nvPr/>
        </p:nvSpPr>
        <p:spPr bwMode="auto">
          <a:xfrm>
            <a:off x="1459684" y="1451295"/>
            <a:ext cx="645953" cy="161560"/>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2356E45E-44AA-9DDA-0CB1-E29FFC516877}"/>
              </a:ext>
            </a:extLst>
          </p:cNvPr>
          <p:cNvSpPr/>
          <p:nvPr/>
        </p:nvSpPr>
        <p:spPr bwMode="auto">
          <a:xfrm>
            <a:off x="4014131" y="3462456"/>
            <a:ext cx="645953" cy="161560"/>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CF7B6B39-A1E2-8AD3-9D6A-A6E1E6E00F58}"/>
              </a:ext>
            </a:extLst>
          </p:cNvPr>
          <p:cNvSpPr/>
          <p:nvPr/>
        </p:nvSpPr>
        <p:spPr bwMode="auto">
          <a:xfrm>
            <a:off x="1023457" y="1946246"/>
            <a:ext cx="3636627" cy="128032"/>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D41C3BEE-02E1-2A96-04FF-168B9E23A503}"/>
              </a:ext>
            </a:extLst>
          </p:cNvPr>
          <p:cNvSpPr/>
          <p:nvPr/>
        </p:nvSpPr>
        <p:spPr bwMode="auto">
          <a:xfrm>
            <a:off x="3541552" y="3938224"/>
            <a:ext cx="3636627" cy="128032"/>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488472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Importing Data</a:t>
            </a:r>
          </a:p>
        </p:txBody>
      </p:sp>
      <p:sp>
        <p:nvSpPr>
          <p:cNvPr id="4" name="TextBox 3">
            <a:extLst>
              <a:ext uri="{FF2B5EF4-FFF2-40B4-BE49-F238E27FC236}">
                <a16:creationId xmlns:a16="http://schemas.microsoft.com/office/drawing/2014/main" id="{5688F226-6705-4633-B97B-9767BA1F8B78}"/>
              </a:ext>
            </a:extLst>
          </p:cNvPr>
          <p:cNvSpPr txBox="1"/>
          <p:nvPr/>
        </p:nvSpPr>
        <p:spPr>
          <a:xfrm>
            <a:off x="6182370" y="1421798"/>
            <a:ext cx="3381080" cy="338554"/>
          </a:xfrm>
          <a:prstGeom prst="rect">
            <a:avLst/>
          </a:prstGeom>
          <a:solidFill>
            <a:srgbClr val="DDDDDD"/>
          </a:solidFill>
          <a:ln>
            <a:solidFill>
              <a:srgbClr val="F7B041"/>
            </a:solidFill>
          </a:ln>
        </p:spPr>
        <p:txBody>
          <a:bodyPr wrap="square" rtlCol="0">
            <a:spAutoFit/>
          </a:bodyPr>
          <a:lstStyle/>
          <a:p>
            <a:r>
              <a:rPr lang="en-US" sz="800" dirty="0"/>
              <a:t>After you import your exposure, go to the activity monitor to make sure it imported successfully </a:t>
            </a:r>
          </a:p>
        </p:txBody>
      </p:sp>
      <p:sp>
        <p:nvSpPr>
          <p:cNvPr id="6" name="TextBox 5">
            <a:extLst>
              <a:ext uri="{FF2B5EF4-FFF2-40B4-BE49-F238E27FC236}">
                <a16:creationId xmlns:a16="http://schemas.microsoft.com/office/drawing/2014/main" id="{EA7AD389-D84E-4B6A-97AF-C14071E2469E}"/>
              </a:ext>
            </a:extLst>
          </p:cNvPr>
          <p:cNvSpPr txBox="1"/>
          <p:nvPr/>
        </p:nvSpPr>
        <p:spPr>
          <a:xfrm>
            <a:off x="1098958" y="5258733"/>
            <a:ext cx="3977346" cy="707886"/>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AIR will automatically geocode (assign a latitude/longitude to a risk) your exposure when importing. However, if you detach a database and then reattach in a newer/older AIR version – YOU SHOULD </a:t>
            </a:r>
            <a:br>
              <a:rPr lang="en-US" sz="1000" i="1" dirty="0"/>
            </a:br>
            <a:r>
              <a:rPr lang="en-US" sz="1000" i="1" dirty="0"/>
              <a:t>RE-GEOCODE YOUR EXPOSURE!</a:t>
            </a:r>
          </a:p>
        </p:txBody>
      </p:sp>
      <p:pic>
        <p:nvPicPr>
          <p:cNvPr id="7" name="Picture 6">
            <a:extLst>
              <a:ext uri="{FF2B5EF4-FFF2-40B4-BE49-F238E27FC236}">
                <a16:creationId xmlns:a16="http://schemas.microsoft.com/office/drawing/2014/main" id="{255A85AD-890E-4218-9164-89CAC7014FB1}"/>
              </a:ext>
            </a:extLst>
          </p:cNvPr>
          <p:cNvPicPr>
            <a:picLocks noChangeAspect="1"/>
          </p:cNvPicPr>
          <p:nvPr/>
        </p:nvPicPr>
        <p:blipFill>
          <a:blip r:embed="rId2"/>
          <a:stretch>
            <a:fillRect/>
          </a:stretch>
        </p:blipFill>
        <p:spPr>
          <a:xfrm>
            <a:off x="909084" y="985974"/>
            <a:ext cx="4642382" cy="1489494"/>
          </a:xfrm>
          <a:prstGeom prst="rect">
            <a:avLst/>
          </a:prstGeom>
          <a:ln>
            <a:solidFill>
              <a:schemeClr val="tx1"/>
            </a:solidFill>
          </a:ln>
        </p:spPr>
      </p:pic>
      <p:sp>
        <p:nvSpPr>
          <p:cNvPr id="8" name="Rectangle 7">
            <a:extLst>
              <a:ext uri="{FF2B5EF4-FFF2-40B4-BE49-F238E27FC236}">
                <a16:creationId xmlns:a16="http://schemas.microsoft.com/office/drawing/2014/main" id="{A23E2205-5D79-478F-9780-10B2BECB3FCD}"/>
              </a:ext>
            </a:extLst>
          </p:cNvPr>
          <p:cNvSpPr/>
          <p:nvPr/>
        </p:nvSpPr>
        <p:spPr bwMode="auto">
          <a:xfrm>
            <a:off x="2759978" y="1526796"/>
            <a:ext cx="1174460" cy="260058"/>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cxnSp>
        <p:nvCxnSpPr>
          <p:cNvPr id="10" name="Straight Arrow Connector 9">
            <a:extLst>
              <a:ext uri="{FF2B5EF4-FFF2-40B4-BE49-F238E27FC236}">
                <a16:creationId xmlns:a16="http://schemas.microsoft.com/office/drawing/2014/main" id="{FD2D62B7-6F5A-47B6-8607-586F1FE286FD}"/>
              </a:ext>
            </a:extLst>
          </p:cNvPr>
          <p:cNvCxnSpPr/>
          <p:nvPr/>
        </p:nvCxnSpPr>
        <p:spPr bwMode="auto">
          <a:xfrm flipV="1">
            <a:off x="3934438" y="1656825"/>
            <a:ext cx="2161562" cy="4194"/>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a:extLst>
              <a:ext uri="{FF2B5EF4-FFF2-40B4-BE49-F238E27FC236}">
                <a16:creationId xmlns:a16="http://schemas.microsoft.com/office/drawing/2014/main" id="{3AB8F31A-A08B-4704-A369-96898EFCF17C}"/>
              </a:ext>
            </a:extLst>
          </p:cNvPr>
          <p:cNvPicPr>
            <a:picLocks noChangeAspect="1"/>
          </p:cNvPicPr>
          <p:nvPr/>
        </p:nvPicPr>
        <p:blipFill>
          <a:blip r:embed="rId3"/>
          <a:stretch>
            <a:fillRect/>
          </a:stretch>
        </p:blipFill>
        <p:spPr>
          <a:xfrm>
            <a:off x="173138" y="2232427"/>
            <a:ext cx="6467398" cy="2554231"/>
          </a:xfrm>
          <a:prstGeom prst="rect">
            <a:avLst/>
          </a:prstGeom>
          <a:ln>
            <a:solidFill>
              <a:schemeClr val="tx1"/>
            </a:solidFill>
          </a:ln>
        </p:spPr>
      </p:pic>
      <p:sp>
        <p:nvSpPr>
          <p:cNvPr id="13" name="Rectangle 12">
            <a:extLst>
              <a:ext uri="{FF2B5EF4-FFF2-40B4-BE49-F238E27FC236}">
                <a16:creationId xmlns:a16="http://schemas.microsoft.com/office/drawing/2014/main" id="{00D676F4-5FCD-4998-8417-E460B0E47F87}"/>
              </a:ext>
            </a:extLst>
          </p:cNvPr>
          <p:cNvSpPr/>
          <p:nvPr/>
        </p:nvSpPr>
        <p:spPr bwMode="auto">
          <a:xfrm>
            <a:off x="1098958" y="3785892"/>
            <a:ext cx="4538444" cy="35826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cxnSp>
        <p:nvCxnSpPr>
          <p:cNvPr id="14" name="Straight Arrow Connector 13">
            <a:extLst>
              <a:ext uri="{FF2B5EF4-FFF2-40B4-BE49-F238E27FC236}">
                <a16:creationId xmlns:a16="http://schemas.microsoft.com/office/drawing/2014/main" id="{9345784D-9770-40C8-AAFD-9BE68CBC28C1}"/>
              </a:ext>
            </a:extLst>
          </p:cNvPr>
          <p:cNvCxnSpPr/>
          <p:nvPr/>
        </p:nvCxnSpPr>
        <p:spPr bwMode="auto">
          <a:xfrm flipV="1">
            <a:off x="5637402" y="2520205"/>
            <a:ext cx="1602297" cy="144482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C1FC8977-4C7E-42B0-BA80-D96D8DA9813F}"/>
              </a:ext>
            </a:extLst>
          </p:cNvPr>
          <p:cNvSpPr txBox="1"/>
          <p:nvPr/>
        </p:nvSpPr>
        <p:spPr>
          <a:xfrm>
            <a:off x="7292956" y="2232427"/>
            <a:ext cx="3381080" cy="461665"/>
          </a:xfrm>
          <a:prstGeom prst="rect">
            <a:avLst/>
          </a:prstGeom>
          <a:solidFill>
            <a:srgbClr val="DDDDDD"/>
          </a:solidFill>
          <a:ln>
            <a:solidFill>
              <a:srgbClr val="F7B041"/>
            </a:solidFill>
          </a:ln>
        </p:spPr>
        <p:txBody>
          <a:bodyPr wrap="square" rtlCol="0">
            <a:spAutoFit/>
          </a:bodyPr>
          <a:lstStyle/>
          <a:p>
            <a:r>
              <a:rPr lang="en-US" sz="800" dirty="0"/>
              <a:t>If you see “Complete with Exceptions” or “Failed”, you need to check the summary log to see what the issue is.  Left click on the import row (shaded)</a:t>
            </a:r>
            <a:r>
              <a:rPr lang="en-US" sz="800" dirty="0">
                <a:sym typeface="Wingdings" panose="05000000000000000000" pitchFamily="2" charset="2"/>
              </a:rPr>
              <a:t></a:t>
            </a:r>
            <a:r>
              <a:rPr lang="en-US" sz="800" dirty="0"/>
              <a:t>view </a:t>
            </a:r>
            <a:r>
              <a:rPr lang="en-US" sz="800" dirty="0" err="1"/>
              <a:t>logs</a:t>
            </a:r>
            <a:r>
              <a:rPr lang="en-US" sz="800" dirty="0" err="1">
                <a:sym typeface="Wingdings" panose="05000000000000000000" pitchFamily="2" charset="2"/>
              </a:rPr>
              <a:t>Summary</a:t>
            </a:r>
            <a:r>
              <a:rPr lang="en-US" sz="800" dirty="0">
                <a:sym typeface="Wingdings" panose="05000000000000000000" pitchFamily="2" charset="2"/>
              </a:rPr>
              <a:t> log</a:t>
            </a:r>
            <a:endParaRPr lang="en-US" sz="800" dirty="0"/>
          </a:p>
        </p:txBody>
      </p:sp>
      <p:sp>
        <p:nvSpPr>
          <p:cNvPr id="18" name="Rectangle 17">
            <a:extLst>
              <a:ext uri="{FF2B5EF4-FFF2-40B4-BE49-F238E27FC236}">
                <a16:creationId xmlns:a16="http://schemas.microsoft.com/office/drawing/2014/main" id="{68D6F8C5-05B5-45DC-869F-E7B33234449B}"/>
              </a:ext>
            </a:extLst>
          </p:cNvPr>
          <p:cNvSpPr/>
          <p:nvPr/>
        </p:nvSpPr>
        <p:spPr bwMode="auto">
          <a:xfrm>
            <a:off x="1098958" y="3960831"/>
            <a:ext cx="4538444" cy="183330"/>
          </a:xfrm>
          <a:prstGeom prst="rect">
            <a:avLst/>
          </a:prstGeom>
          <a:solidFill>
            <a:schemeClr val="accent1">
              <a:lumMod val="20000"/>
              <a:lumOff val="80000"/>
              <a:alpha val="4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pic>
        <p:nvPicPr>
          <p:cNvPr id="20" name="Picture 19">
            <a:extLst>
              <a:ext uri="{FF2B5EF4-FFF2-40B4-BE49-F238E27FC236}">
                <a16:creationId xmlns:a16="http://schemas.microsoft.com/office/drawing/2014/main" id="{93D9EFD5-FCFB-4D1F-B8A5-9253E678AC6D}"/>
              </a:ext>
            </a:extLst>
          </p:cNvPr>
          <p:cNvPicPr>
            <a:picLocks noChangeAspect="1"/>
          </p:cNvPicPr>
          <p:nvPr/>
        </p:nvPicPr>
        <p:blipFill>
          <a:blip r:embed="rId4"/>
          <a:stretch>
            <a:fillRect/>
          </a:stretch>
        </p:blipFill>
        <p:spPr>
          <a:xfrm>
            <a:off x="7128080" y="2981870"/>
            <a:ext cx="4538444" cy="1942454"/>
          </a:xfrm>
          <a:prstGeom prst="rect">
            <a:avLst/>
          </a:prstGeom>
          <a:ln>
            <a:solidFill>
              <a:schemeClr val="tx1"/>
            </a:solidFill>
          </a:ln>
        </p:spPr>
      </p:pic>
      <p:sp>
        <p:nvSpPr>
          <p:cNvPr id="22" name="Rectangle 21">
            <a:extLst>
              <a:ext uri="{FF2B5EF4-FFF2-40B4-BE49-F238E27FC236}">
                <a16:creationId xmlns:a16="http://schemas.microsoft.com/office/drawing/2014/main" id="{884A78C2-1123-4F66-B654-00B98B195172}"/>
              </a:ext>
            </a:extLst>
          </p:cNvPr>
          <p:cNvSpPr/>
          <p:nvPr/>
        </p:nvSpPr>
        <p:spPr bwMode="auto">
          <a:xfrm>
            <a:off x="8095376" y="4264574"/>
            <a:ext cx="1026746" cy="13002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pic>
        <p:nvPicPr>
          <p:cNvPr id="24" name="Picture 23">
            <a:extLst>
              <a:ext uri="{FF2B5EF4-FFF2-40B4-BE49-F238E27FC236}">
                <a16:creationId xmlns:a16="http://schemas.microsoft.com/office/drawing/2014/main" id="{7064E06A-B5D5-406E-9823-C218253F819F}"/>
              </a:ext>
            </a:extLst>
          </p:cNvPr>
          <p:cNvPicPr>
            <a:picLocks noChangeAspect="1"/>
          </p:cNvPicPr>
          <p:nvPr/>
        </p:nvPicPr>
        <p:blipFill>
          <a:blip r:embed="rId5"/>
          <a:stretch>
            <a:fillRect/>
          </a:stretch>
        </p:blipFill>
        <p:spPr>
          <a:xfrm>
            <a:off x="7189694" y="5072410"/>
            <a:ext cx="2838109" cy="1209793"/>
          </a:xfrm>
          <a:prstGeom prst="rect">
            <a:avLst/>
          </a:prstGeom>
          <a:noFill/>
          <a:ln>
            <a:solidFill>
              <a:schemeClr val="tx1"/>
            </a:solidFill>
          </a:ln>
        </p:spPr>
      </p:pic>
      <p:cxnSp>
        <p:nvCxnSpPr>
          <p:cNvPr id="26" name="Straight Arrow Connector 25">
            <a:extLst>
              <a:ext uri="{FF2B5EF4-FFF2-40B4-BE49-F238E27FC236}">
                <a16:creationId xmlns:a16="http://schemas.microsoft.com/office/drawing/2014/main" id="{574BA614-0F35-4FF7-91E2-0C50B5718C26}"/>
              </a:ext>
            </a:extLst>
          </p:cNvPr>
          <p:cNvCxnSpPr/>
          <p:nvPr/>
        </p:nvCxnSpPr>
        <p:spPr bwMode="auto">
          <a:xfrm flipH="1">
            <a:off x="8600031" y="2694092"/>
            <a:ext cx="8718" cy="1570482"/>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FC46020D-87F7-4105-BAF5-B07C42CA2C7E}"/>
              </a:ext>
            </a:extLst>
          </p:cNvPr>
          <p:cNvSpPr txBox="1"/>
          <p:nvPr/>
        </p:nvSpPr>
        <p:spPr>
          <a:xfrm>
            <a:off x="10126594" y="5216712"/>
            <a:ext cx="1717877" cy="830997"/>
          </a:xfrm>
          <a:prstGeom prst="rect">
            <a:avLst/>
          </a:prstGeom>
          <a:solidFill>
            <a:srgbClr val="DDDDDD"/>
          </a:solidFill>
          <a:ln>
            <a:solidFill>
              <a:srgbClr val="F7B041"/>
            </a:solidFill>
          </a:ln>
        </p:spPr>
        <p:txBody>
          <a:bodyPr wrap="square" rtlCol="0">
            <a:spAutoFit/>
          </a:bodyPr>
          <a:lstStyle/>
          <a:p>
            <a:r>
              <a:rPr lang="en-US" sz="800" dirty="0"/>
              <a:t>If you scroll to the bottom of the summary log, it will have an error summary where you can figure out why your exposure is having import errors and can fix accordingly.</a:t>
            </a:r>
          </a:p>
        </p:txBody>
      </p:sp>
    </p:spTree>
    <p:extLst>
      <p:ext uri="{BB962C8B-B14F-4D97-AF65-F5344CB8AC3E}">
        <p14:creationId xmlns:p14="http://schemas.microsoft.com/office/powerpoint/2010/main" val="19772870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1D6E9F-D518-6290-9487-BA2D14FEAA45}"/>
              </a:ext>
            </a:extLst>
          </p:cNvPr>
          <p:cNvPicPr>
            <a:picLocks noChangeAspect="1"/>
          </p:cNvPicPr>
          <p:nvPr/>
        </p:nvPicPr>
        <p:blipFill>
          <a:blip r:embed="rId2"/>
          <a:stretch>
            <a:fillRect/>
          </a:stretch>
        </p:blipFill>
        <p:spPr>
          <a:xfrm>
            <a:off x="5186003" y="2128907"/>
            <a:ext cx="6192429" cy="1672109"/>
          </a:xfrm>
          <a:prstGeom prst="rect">
            <a:avLst/>
          </a:prstGeom>
        </p:spPr>
      </p:pic>
      <p:pic>
        <p:nvPicPr>
          <p:cNvPr id="6" name="Picture 5">
            <a:extLst>
              <a:ext uri="{FF2B5EF4-FFF2-40B4-BE49-F238E27FC236}">
                <a16:creationId xmlns:a16="http://schemas.microsoft.com/office/drawing/2014/main" id="{44D2630E-57FF-C13E-6653-10F7B1FC4F14}"/>
              </a:ext>
            </a:extLst>
          </p:cNvPr>
          <p:cNvPicPr>
            <a:picLocks noChangeAspect="1"/>
          </p:cNvPicPr>
          <p:nvPr/>
        </p:nvPicPr>
        <p:blipFill>
          <a:blip r:embed="rId3"/>
          <a:stretch>
            <a:fillRect/>
          </a:stretch>
        </p:blipFill>
        <p:spPr>
          <a:xfrm>
            <a:off x="367509" y="1848903"/>
            <a:ext cx="4818494" cy="2713520"/>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Exposure Sets &amp; Exposure Views</a:t>
            </a:r>
          </a:p>
        </p:txBody>
      </p:sp>
      <p:sp>
        <p:nvSpPr>
          <p:cNvPr id="9" name="Rectangle 8">
            <a:extLst>
              <a:ext uri="{FF2B5EF4-FFF2-40B4-BE49-F238E27FC236}">
                <a16:creationId xmlns:a16="http://schemas.microsoft.com/office/drawing/2014/main" id="{581845B2-C4D7-4A0C-B056-9EB939123537}"/>
              </a:ext>
            </a:extLst>
          </p:cNvPr>
          <p:cNvSpPr/>
          <p:nvPr/>
        </p:nvSpPr>
        <p:spPr bwMode="auto">
          <a:xfrm>
            <a:off x="539191" y="2635073"/>
            <a:ext cx="731245" cy="193552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8668A513-6E07-4373-A581-614CA54D925F}"/>
              </a:ext>
            </a:extLst>
          </p:cNvPr>
          <p:cNvCxnSpPr>
            <a:cxnSpLocks/>
            <a:stCxn id="9" idx="2"/>
          </p:cNvCxnSpPr>
          <p:nvPr/>
        </p:nvCxnSpPr>
        <p:spPr bwMode="auto">
          <a:xfrm>
            <a:off x="904814" y="4570602"/>
            <a:ext cx="0" cy="411102"/>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DB8EFCFF-5B40-414D-8AB9-F7C90BFB913C}"/>
              </a:ext>
            </a:extLst>
          </p:cNvPr>
          <p:cNvSpPr txBox="1"/>
          <p:nvPr/>
        </p:nvSpPr>
        <p:spPr>
          <a:xfrm>
            <a:off x="367509" y="4973525"/>
            <a:ext cx="2642532" cy="338554"/>
          </a:xfrm>
          <a:prstGeom prst="rect">
            <a:avLst/>
          </a:prstGeom>
          <a:solidFill>
            <a:srgbClr val="DDDDDD"/>
          </a:solidFill>
          <a:ln>
            <a:solidFill>
              <a:srgbClr val="F7B041"/>
            </a:solidFill>
          </a:ln>
        </p:spPr>
        <p:txBody>
          <a:bodyPr wrap="square" rtlCol="0">
            <a:spAutoFit/>
          </a:bodyPr>
          <a:lstStyle/>
          <a:p>
            <a:r>
              <a:rPr lang="en-US" sz="800" dirty="0"/>
              <a:t>Find project (you named this when importing your exposure) – this is where your exposure is housed </a:t>
            </a:r>
          </a:p>
        </p:txBody>
      </p:sp>
      <p:sp>
        <p:nvSpPr>
          <p:cNvPr id="25" name="TextBox 24">
            <a:extLst>
              <a:ext uri="{FF2B5EF4-FFF2-40B4-BE49-F238E27FC236}">
                <a16:creationId xmlns:a16="http://schemas.microsoft.com/office/drawing/2014/main" id="{C68FB6AC-A627-4C2E-920C-B9DDD599EDAE}"/>
              </a:ext>
            </a:extLst>
          </p:cNvPr>
          <p:cNvSpPr txBox="1"/>
          <p:nvPr/>
        </p:nvSpPr>
        <p:spPr>
          <a:xfrm>
            <a:off x="539191" y="907981"/>
            <a:ext cx="4073977" cy="1015663"/>
          </a:xfrm>
          <a:prstGeom prst="rect">
            <a:avLst/>
          </a:prstGeom>
          <a:solidFill>
            <a:srgbClr val="F7B041"/>
          </a:solidFill>
          <a:ln>
            <a:solidFill>
              <a:srgbClr val="969696"/>
            </a:solidFill>
          </a:ln>
          <a:effectLst>
            <a:outerShdw blurRad="50800" dist="38100" dir="2700000" algn="tl" rotWithShape="0">
              <a:prstClr val="black">
                <a:alpha val="40000"/>
              </a:prstClr>
            </a:outerShdw>
          </a:effectLst>
        </p:spPr>
        <p:txBody>
          <a:bodyPr wrap="square" rtlCol="0">
            <a:spAutoFit/>
          </a:bodyPr>
          <a:lstStyle/>
          <a:p>
            <a:r>
              <a:rPr lang="en-US" sz="1000" i="1" dirty="0"/>
              <a:t>An exposure set will be your imported exposure in totality and Exposure sets are accessible in the SQL background tables.</a:t>
            </a:r>
            <a:br>
              <a:rPr lang="en-US" sz="1000" i="1" dirty="0"/>
            </a:br>
            <a:r>
              <a:rPr lang="en-US" sz="1000" i="1" dirty="0"/>
              <a:t>An exposure view can represent your exposure in totality (aka your exposure set), or it can be a subset of your exposure set, or multiple exposure sets combined. Exposure Views cannot be viewed in SQL automatically after generating them.</a:t>
            </a:r>
          </a:p>
        </p:txBody>
      </p:sp>
      <p:sp>
        <p:nvSpPr>
          <p:cNvPr id="28" name="Rectangle 27">
            <a:extLst>
              <a:ext uri="{FF2B5EF4-FFF2-40B4-BE49-F238E27FC236}">
                <a16:creationId xmlns:a16="http://schemas.microsoft.com/office/drawing/2014/main" id="{21CBA523-6B70-4C1E-8942-D2FBD47D10D7}"/>
              </a:ext>
            </a:extLst>
          </p:cNvPr>
          <p:cNvSpPr/>
          <p:nvPr/>
        </p:nvSpPr>
        <p:spPr bwMode="auto">
          <a:xfrm>
            <a:off x="10334333" y="2635073"/>
            <a:ext cx="973124" cy="153099"/>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grpSp>
        <p:nvGrpSpPr>
          <p:cNvPr id="8" name="Group 7">
            <a:extLst>
              <a:ext uri="{FF2B5EF4-FFF2-40B4-BE49-F238E27FC236}">
                <a16:creationId xmlns:a16="http://schemas.microsoft.com/office/drawing/2014/main" id="{BA62781D-F7AF-4EB4-91A0-AFB5C7305F5D}"/>
              </a:ext>
            </a:extLst>
          </p:cNvPr>
          <p:cNvGrpSpPr/>
          <p:nvPr/>
        </p:nvGrpSpPr>
        <p:grpSpPr>
          <a:xfrm>
            <a:off x="2883877" y="4570602"/>
            <a:ext cx="6611407" cy="1482954"/>
            <a:chOff x="2883877" y="4570602"/>
            <a:chExt cx="6611407" cy="1482954"/>
          </a:xfrm>
        </p:grpSpPr>
        <p:pic>
          <p:nvPicPr>
            <p:cNvPr id="4" name="Picture 3">
              <a:extLst>
                <a:ext uri="{FF2B5EF4-FFF2-40B4-BE49-F238E27FC236}">
                  <a16:creationId xmlns:a16="http://schemas.microsoft.com/office/drawing/2014/main" id="{F5FB90A4-4013-4689-99B1-2B7A3CD4E7C1}"/>
                </a:ext>
              </a:extLst>
            </p:cNvPr>
            <p:cNvPicPr>
              <a:picLocks noChangeAspect="1"/>
            </p:cNvPicPr>
            <p:nvPr/>
          </p:nvPicPr>
          <p:blipFill>
            <a:blip r:embed="rId4"/>
            <a:stretch>
              <a:fillRect/>
            </a:stretch>
          </p:blipFill>
          <p:spPr>
            <a:xfrm>
              <a:off x="2883877" y="4570602"/>
              <a:ext cx="3765206" cy="1482954"/>
            </a:xfrm>
            <a:prstGeom prst="rect">
              <a:avLst/>
            </a:prstGeom>
          </p:spPr>
        </p:pic>
        <p:pic>
          <p:nvPicPr>
            <p:cNvPr id="7" name="Picture 6">
              <a:extLst>
                <a:ext uri="{FF2B5EF4-FFF2-40B4-BE49-F238E27FC236}">
                  <a16:creationId xmlns:a16="http://schemas.microsoft.com/office/drawing/2014/main" id="{7E428E1C-AA4C-4E19-B941-D1F940E0729E}"/>
                </a:ext>
              </a:extLst>
            </p:cNvPr>
            <p:cNvPicPr>
              <a:picLocks noChangeAspect="1"/>
            </p:cNvPicPr>
            <p:nvPr/>
          </p:nvPicPr>
          <p:blipFill>
            <a:blip r:embed="rId5"/>
            <a:stretch>
              <a:fillRect/>
            </a:stretch>
          </p:blipFill>
          <p:spPr>
            <a:xfrm>
              <a:off x="6649083" y="4940114"/>
              <a:ext cx="2846201" cy="1083458"/>
            </a:xfrm>
            <a:prstGeom prst="rect">
              <a:avLst/>
            </a:prstGeom>
          </p:spPr>
        </p:pic>
      </p:grpSp>
    </p:spTree>
    <p:extLst>
      <p:ext uri="{BB962C8B-B14F-4D97-AF65-F5344CB8AC3E}">
        <p14:creationId xmlns:p14="http://schemas.microsoft.com/office/powerpoint/2010/main" val="154762129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DCEC6-A2E4-DD20-E6F7-35B79D9B97DF}"/>
              </a:ext>
            </a:extLst>
          </p:cNvPr>
          <p:cNvPicPr>
            <a:picLocks noChangeAspect="1"/>
          </p:cNvPicPr>
          <p:nvPr/>
        </p:nvPicPr>
        <p:blipFill>
          <a:blip r:embed="rId2"/>
          <a:stretch>
            <a:fillRect/>
          </a:stretch>
        </p:blipFill>
        <p:spPr>
          <a:xfrm>
            <a:off x="1720096" y="687686"/>
            <a:ext cx="6085697" cy="5664993"/>
          </a:xfrm>
          <a:prstGeom prst="rect">
            <a:avLst/>
          </a:prstGeom>
        </p:spPr>
      </p:pic>
      <p:pic>
        <p:nvPicPr>
          <p:cNvPr id="9" name="Picture 8">
            <a:extLst>
              <a:ext uri="{FF2B5EF4-FFF2-40B4-BE49-F238E27FC236}">
                <a16:creationId xmlns:a16="http://schemas.microsoft.com/office/drawing/2014/main" id="{CE16D186-06F1-B63A-2397-A6590C34FD34}"/>
              </a:ext>
            </a:extLst>
          </p:cNvPr>
          <p:cNvPicPr>
            <a:picLocks noChangeAspect="1"/>
          </p:cNvPicPr>
          <p:nvPr/>
        </p:nvPicPr>
        <p:blipFill>
          <a:blip r:embed="rId3"/>
          <a:stretch>
            <a:fillRect/>
          </a:stretch>
        </p:blipFill>
        <p:spPr>
          <a:xfrm>
            <a:off x="3030475" y="3520182"/>
            <a:ext cx="5480011" cy="3169367"/>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Creating Exposure Views</a:t>
            </a:r>
          </a:p>
        </p:txBody>
      </p:sp>
      <p:sp>
        <p:nvSpPr>
          <p:cNvPr id="6" name="Rectangle 5">
            <a:extLst>
              <a:ext uri="{FF2B5EF4-FFF2-40B4-BE49-F238E27FC236}">
                <a16:creationId xmlns:a16="http://schemas.microsoft.com/office/drawing/2014/main" id="{B4E3F6F2-6F6E-4182-B20B-BACF8A24DD8E}"/>
              </a:ext>
            </a:extLst>
          </p:cNvPr>
          <p:cNvSpPr/>
          <p:nvPr/>
        </p:nvSpPr>
        <p:spPr bwMode="auto">
          <a:xfrm>
            <a:off x="1666863" y="2097247"/>
            <a:ext cx="2907907" cy="1331752"/>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8" name="Straight Arrow Connector 7">
            <a:extLst>
              <a:ext uri="{FF2B5EF4-FFF2-40B4-BE49-F238E27FC236}">
                <a16:creationId xmlns:a16="http://schemas.microsoft.com/office/drawing/2014/main" id="{F959B942-B38F-43E0-BFC5-19DDE40412E9}"/>
              </a:ext>
            </a:extLst>
          </p:cNvPr>
          <p:cNvCxnSpPr>
            <a:cxnSpLocks/>
            <a:stCxn id="6" idx="1"/>
          </p:cNvCxnSpPr>
          <p:nvPr/>
        </p:nvCxnSpPr>
        <p:spPr bwMode="auto">
          <a:xfrm flipH="1">
            <a:off x="1350628" y="2763123"/>
            <a:ext cx="316235"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07E39736-A275-4583-92C5-CA010497502B}"/>
              </a:ext>
            </a:extLst>
          </p:cNvPr>
          <p:cNvSpPr txBox="1"/>
          <p:nvPr/>
        </p:nvSpPr>
        <p:spPr>
          <a:xfrm>
            <a:off x="124915" y="2409180"/>
            <a:ext cx="1191237" cy="830997"/>
          </a:xfrm>
          <a:prstGeom prst="rect">
            <a:avLst/>
          </a:prstGeom>
          <a:solidFill>
            <a:srgbClr val="DDDDDD"/>
          </a:solidFill>
          <a:ln>
            <a:solidFill>
              <a:srgbClr val="F7B041"/>
            </a:solidFill>
          </a:ln>
        </p:spPr>
        <p:txBody>
          <a:bodyPr wrap="square" rtlCol="0">
            <a:spAutoFit/>
          </a:bodyPr>
          <a:lstStyle/>
          <a:p>
            <a:r>
              <a:rPr lang="en-US" sz="800" dirty="0"/>
              <a:t>Select the CEDE database &amp; the exposure sets that you are trying to filter or combine to create a new exposure view</a:t>
            </a:r>
          </a:p>
        </p:txBody>
      </p:sp>
      <p:sp>
        <p:nvSpPr>
          <p:cNvPr id="17" name="Oval 16">
            <a:extLst>
              <a:ext uri="{FF2B5EF4-FFF2-40B4-BE49-F238E27FC236}">
                <a16:creationId xmlns:a16="http://schemas.microsoft.com/office/drawing/2014/main" id="{77EFF1ED-29F7-43FA-AFE8-9140E9E70B40}"/>
              </a:ext>
            </a:extLst>
          </p:cNvPr>
          <p:cNvSpPr/>
          <p:nvPr/>
        </p:nvSpPr>
        <p:spPr bwMode="auto">
          <a:xfrm>
            <a:off x="1891825" y="4748162"/>
            <a:ext cx="704693" cy="604007"/>
          </a:xfrm>
          <a:prstGeom prst="ellips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1" name="Straight Arrow Connector 20">
            <a:extLst>
              <a:ext uri="{FF2B5EF4-FFF2-40B4-BE49-F238E27FC236}">
                <a16:creationId xmlns:a16="http://schemas.microsoft.com/office/drawing/2014/main" id="{B2815F5F-6507-489B-A590-B41DF5928EE1}"/>
              </a:ext>
            </a:extLst>
          </p:cNvPr>
          <p:cNvCxnSpPr>
            <a:stCxn id="17" idx="6"/>
          </p:cNvCxnSpPr>
          <p:nvPr/>
        </p:nvCxnSpPr>
        <p:spPr bwMode="auto">
          <a:xfrm flipV="1">
            <a:off x="2596518" y="5050165"/>
            <a:ext cx="403944" cy="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a:extLst>
              <a:ext uri="{FF2B5EF4-FFF2-40B4-BE49-F238E27FC236}">
                <a16:creationId xmlns:a16="http://schemas.microsoft.com/office/drawing/2014/main" id="{2C8913A0-7E57-4CEB-B81B-DF02229D8F03}"/>
              </a:ext>
            </a:extLst>
          </p:cNvPr>
          <p:cNvSpPr/>
          <p:nvPr/>
        </p:nvSpPr>
        <p:spPr bwMode="auto">
          <a:xfrm>
            <a:off x="3084354" y="3715009"/>
            <a:ext cx="1230404" cy="1637160"/>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27" name="Straight Arrow Connector 26">
            <a:extLst>
              <a:ext uri="{FF2B5EF4-FFF2-40B4-BE49-F238E27FC236}">
                <a16:creationId xmlns:a16="http://schemas.microsoft.com/office/drawing/2014/main" id="{6ADF14F4-19BB-4B64-8C5D-F957E54D381A}"/>
              </a:ext>
            </a:extLst>
          </p:cNvPr>
          <p:cNvCxnSpPr>
            <a:cxnSpLocks/>
          </p:cNvCxnSpPr>
          <p:nvPr/>
        </p:nvCxnSpPr>
        <p:spPr bwMode="auto">
          <a:xfrm>
            <a:off x="4314759" y="4546567"/>
            <a:ext cx="4183289"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68A6F7E1-6772-42B8-9102-8915D1A4D0A6}"/>
              </a:ext>
            </a:extLst>
          </p:cNvPr>
          <p:cNvSpPr txBox="1"/>
          <p:nvPr/>
        </p:nvSpPr>
        <p:spPr>
          <a:xfrm>
            <a:off x="8498048" y="3810981"/>
            <a:ext cx="2376881" cy="1471172"/>
          </a:xfrm>
          <a:prstGeom prst="rect">
            <a:avLst/>
          </a:prstGeom>
          <a:solidFill>
            <a:srgbClr val="DDDDDD"/>
          </a:solidFill>
          <a:ln>
            <a:solidFill>
              <a:srgbClr val="F7B041"/>
            </a:solidFill>
          </a:ln>
        </p:spPr>
        <p:txBody>
          <a:bodyPr wrap="square" rtlCol="0">
            <a:spAutoFit/>
          </a:bodyPr>
          <a:lstStyle/>
          <a:p>
            <a:r>
              <a:rPr lang="en-US" sz="800" dirty="0"/>
              <a:t>What exposure view are you trying to create? Or how are you trying to filter your exposure set? </a:t>
            </a:r>
          </a:p>
          <a:p>
            <a:pPr marL="171450" indent="-171450">
              <a:buFont typeface="Arial" panose="020B0604020202020204" pitchFamily="34" charset="0"/>
              <a:buChar char="•"/>
            </a:pPr>
            <a:r>
              <a:rPr lang="en-US" sz="800" dirty="0"/>
              <a:t>By State?</a:t>
            </a:r>
          </a:p>
          <a:p>
            <a:pPr marL="171450" indent="-171450">
              <a:buFont typeface="Arial" panose="020B0604020202020204" pitchFamily="34" charset="0"/>
              <a:buChar char="•"/>
            </a:pPr>
            <a:r>
              <a:rPr lang="en-US" sz="800" dirty="0"/>
              <a:t>By Geocode resolution?</a:t>
            </a:r>
          </a:p>
          <a:p>
            <a:pPr marL="171450" indent="-171450">
              <a:buFont typeface="Arial" panose="020B0604020202020204" pitchFamily="34" charset="0"/>
              <a:buChar char="•"/>
            </a:pPr>
            <a:r>
              <a:rPr lang="en-US" sz="800" dirty="0"/>
              <a:t>By Line of Business?</a:t>
            </a:r>
          </a:p>
          <a:p>
            <a:br>
              <a:rPr lang="en-US" sz="800" dirty="0"/>
            </a:br>
            <a:r>
              <a:rPr lang="en-US" sz="800" dirty="0"/>
              <a:t>Note when filtering, you do not need to have quotation marks, apostrophes, or parentheses – see below example of filtering on TX &amp; CA risks only.</a:t>
            </a:r>
          </a:p>
        </p:txBody>
      </p:sp>
      <p:pic>
        <p:nvPicPr>
          <p:cNvPr id="34" name="Picture 33">
            <a:extLst>
              <a:ext uri="{FF2B5EF4-FFF2-40B4-BE49-F238E27FC236}">
                <a16:creationId xmlns:a16="http://schemas.microsoft.com/office/drawing/2014/main" id="{0C4200F1-8A72-4290-A666-F5A27CD1113E}"/>
              </a:ext>
            </a:extLst>
          </p:cNvPr>
          <p:cNvPicPr>
            <a:picLocks noChangeAspect="1"/>
          </p:cNvPicPr>
          <p:nvPr/>
        </p:nvPicPr>
        <p:blipFill>
          <a:blip r:embed="rId4"/>
          <a:stretch>
            <a:fillRect/>
          </a:stretch>
        </p:blipFill>
        <p:spPr>
          <a:xfrm>
            <a:off x="8108753" y="5402677"/>
            <a:ext cx="3455303" cy="370741"/>
          </a:xfrm>
          <a:prstGeom prst="rect">
            <a:avLst/>
          </a:prstGeom>
          <a:ln>
            <a:solidFill>
              <a:schemeClr val="tx1"/>
            </a:solidFill>
          </a:ln>
        </p:spPr>
      </p:pic>
      <p:sp>
        <p:nvSpPr>
          <p:cNvPr id="35" name="Rectangle 34">
            <a:extLst>
              <a:ext uri="{FF2B5EF4-FFF2-40B4-BE49-F238E27FC236}">
                <a16:creationId xmlns:a16="http://schemas.microsoft.com/office/drawing/2014/main" id="{80124441-C640-46F8-ABA6-BF5CC71EE8FF}"/>
              </a:ext>
            </a:extLst>
          </p:cNvPr>
          <p:cNvSpPr/>
          <p:nvPr/>
        </p:nvSpPr>
        <p:spPr bwMode="auto">
          <a:xfrm>
            <a:off x="5758004" y="5862393"/>
            <a:ext cx="990457" cy="516027"/>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36" name="Straight Arrow Connector 35">
            <a:extLst>
              <a:ext uri="{FF2B5EF4-FFF2-40B4-BE49-F238E27FC236}">
                <a16:creationId xmlns:a16="http://schemas.microsoft.com/office/drawing/2014/main" id="{C8532877-0D70-4F4A-8703-5DD5349F686A}"/>
              </a:ext>
            </a:extLst>
          </p:cNvPr>
          <p:cNvCxnSpPr>
            <a:cxnSpLocks/>
          </p:cNvCxnSpPr>
          <p:nvPr/>
        </p:nvCxnSpPr>
        <p:spPr bwMode="auto">
          <a:xfrm flipV="1">
            <a:off x="6748461" y="6104074"/>
            <a:ext cx="1674086" cy="16332"/>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FCD8CBEB-1CD0-45B2-AEFB-214497A88ECF}"/>
              </a:ext>
            </a:extLst>
          </p:cNvPr>
          <p:cNvSpPr txBox="1"/>
          <p:nvPr/>
        </p:nvSpPr>
        <p:spPr>
          <a:xfrm>
            <a:off x="8422547" y="5846060"/>
            <a:ext cx="1803633" cy="830997"/>
          </a:xfrm>
          <a:prstGeom prst="rect">
            <a:avLst/>
          </a:prstGeom>
          <a:solidFill>
            <a:srgbClr val="DDDDDD"/>
          </a:solidFill>
          <a:ln>
            <a:solidFill>
              <a:srgbClr val="F7B041"/>
            </a:solidFill>
          </a:ln>
        </p:spPr>
        <p:txBody>
          <a:bodyPr wrap="square" rtlCol="0">
            <a:spAutoFit/>
          </a:bodyPr>
          <a:lstStyle/>
          <a:p>
            <a:r>
              <a:rPr lang="en-US" sz="800" dirty="0"/>
              <a:t>If you are creating a view from multiple exposure sets, and want just one single consolidated exposure view, select this (and rename it to something other than ‘Default View Name”)</a:t>
            </a:r>
          </a:p>
        </p:txBody>
      </p:sp>
    </p:spTree>
    <p:extLst>
      <p:ext uri="{BB962C8B-B14F-4D97-AF65-F5344CB8AC3E}">
        <p14:creationId xmlns:p14="http://schemas.microsoft.com/office/powerpoint/2010/main" val="180546832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7E0338-E0D3-E360-0A57-3A9FE741DAA3}"/>
              </a:ext>
            </a:extLst>
          </p:cNvPr>
          <p:cNvPicPr>
            <a:picLocks noChangeAspect="1"/>
          </p:cNvPicPr>
          <p:nvPr/>
        </p:nvPicPr>
        <p:blipFill>
          <a:blip r:embed="rId2"/>
          <a:stretch>
            <a:fillRect/>
          </a:stretch>
        </p:blipFill>
        <p:spPr>
          <a:xfrm>
            <a:off x="6394415" y="902468"/>
            <a:ext cx="4848011" cy="5053063"/>
          </a:xfrm>
          <a:prstGeom prst="rect">
            <a:avLst/>
          </a:prstGeom>
        </p:spPr>
      </p:pic>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Using the AIR Interface – Creating Exposure Sets &amp; Views</a:t>
            </a:r>
          </a:p>
        </p:txBody>
      </p:sp>
      <p:pic>
        <p:nvPicPr>
          <p:cNvPr id="3" name="Picture 2">
            <a:extLst>
              <a:ext uri="{FF2B5EF4-FFF2-40B4-BE49-F238E27FC236}">
                <a16:creationId xmlns:a16="http://schemas.microsoft.com/office/drawing/2014/main" id="{E5BD9806-6FE5-4ABF-97DA-990B079AF081}"/>
              </a:ext>
            </a:extLst>
          </p:cNvPr>
          <p:cNvPicPr>
            <a:picLocks noChangeAspect="1"/>
          </p:cNvPicPr>
          <p:nvPr/>
        </p:nvPicPr>
        <p:blipFill>
          <a:blip r:embed="rId3"/>
          <a:stretch>
            <a:fillRect/>
          </a:stretch>
        </p:blipFill>
        <p:spPr>
          <a:xfrm>
            <a:off x="1455966" y="1523908"/>
            <a:ext cx="3642665" cy="1415303"/>
          </a:xfrm>
          <a:prstGeom prst="rect">
            <a:avLst/>
          </a:prstGeom>
          <a:ln>
            <a:solidFill>
              <a:schemeClr val="tx1"/>
            </a:solidFill>
          </a:ln>
        </p:spPr>
      </p:pic>
      <p:sp>
        <p:nvSpPr>
          <p:cNvPr id="18" name="TextBox 17">
            <a:extLst>
              <a:ext uri="{FF2B5EF4-FFF2-40B4-BE49-F238E27FC236}">
                <a16:creationId xmlns:a16="http://schemas.microsoft.com/office/drawing/2014/main" id="{2B280E03-7489-4D1A-818D-48A8C0CB30C2}"/>
              </a:ext>
            </a:extLst>
          </p:cNvPr>
          <p:cNvSpPr txBox="1"/>
          <p:nvPr/>
        </p:nvSpPr>
        <p:spPr>
          <a:xfrm>
            <a:off x="963114" y="973113"/>
            <a:ext cx="2251489" cy="584775"/>
          </a:xfrm>
          <a:prstGeom prst="rect">
            <a:avLst/>
          </a:prstGeom>
          <a:solidFill>
            <a:srgbClr val="F7B041"/>
          </a:solidFill>
          <a:ln>
            <a:solidFill>
              <a:srgbClr val="969696"/>
            </a:solidFill>
          </a:ln>
          <a:effectLst>
            <a:outerShdw blurRad="50800" dist="38100" dir="5400000" algn="t" rotWithShape="0">
              <a:prstClr val="black">
                <a:alpha val="40000"/>
              </a:prstClr>
            </a:outerShdw>
          </a:effectLst>
        </p:spPr>
        <p:txBody>
          <a:bodyPr wrap="square" rtlCol="0">
            <a:spAutoFit/>
          </a:bodyPr>
          <a:lstStyle/>
          <a:p>
            <a:r>
              <a:rPr lang="en-US" sz="800" dirty="0"/>
              <a:t>If you want to be able to look at an Exposure View you created in SQL, or provide the view to markets, you will need to export that Exposure View into a CEDE database.</a:t>
            </a:r>
          </a:p>
        </p:txBody>
      </p:sp>
      <p:sp>
        <p:nvSpPr>
          <p:cNvPr id="7" name="Rectangle 6">
            <a:extLst>
              <a:ext uri="{FF2B5EF4-FFF2-40B4-BE49-F238E27FC236}">
                <a16:creationId xmlns:a16="http://schemas.microsoft.com/office/drawing/2014/main" id="{F1B165AF-384A-4E64-A41E-310AAE70F934}"/>
              </a:ext>
            </a:extLst>
          </p:cNvPr>
          <p:cNvSpPr/>
          <p:nvPr/>
        </p:nvSpPr>
        <p:spPr bwMode="auto">
          <a:xfrm>
            <a:off x="3265863" y="2279773"/>
            <a:ext cx="1395370" cy="218113"/>
          </a:xfrm>
          <a:prstGeom prst="rect">
            <a:avLst/>
          </a:prstGeom>
          <a:noFill/>
          <a:ln w="22225"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571CCC15-3583-445B-B701-611F399EC3CA}"/>
              </a:ext>
            </a:extLst>
          </p:cNvPr>
          <p:cNvSpPr/>
          <p:nvPr/>
        </p:nvSpPr>
        <p:spPr bwMode="auto">
          <a:xfrm>
            <a:off x="7821021" y="2650922"/>
            <a:ext cx="1205533" cy="1333850"/>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49186F9C-BAAA-4035-B19A-B5241A84C31F}"/>
              </a:ext>
            </a:extLst>
          </p:cNvPr>
          <p:cNvCxnSpPr/>
          <p:nvPr/>
        </p:nvCxnSpPr>
        <p:spPr bwMode="auto">
          <a:xfrm>
            <a:off x="5098631" y="2432807"/>
            <a:ext cx="933053"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F6CF5609-B1DA-45F0-9DBC-4F4515E3EE5B}"/>
              </a:ext>
            </a:extLst>
          </p:cNvPr>
          <p:cNvCxnSpPr/>
          <p:nvPr/>
        </p:nvCxnSpPr>
        <p:spPr bwMode="auto">
          <a:xfrm flipH="1">
            <a:off x="5561901" y="3674378"/>
            <a:ext cx="2055304"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019BB91D-56EB-4C38-A6DE-3ECA703FC29B}"/>
              </a:ext>
            </a:extLst>
          </p:cNvPr>
          <p:cNvSpPr txBox="1"/>
          <p:nvPr/>
        </p:nvSpPr>
        <p:spPr>
          <a:xfrm>
            <a:off x="3843556" y="3386445"/>
            <a:ext cx="1668011" cy="461665"/>
          </a:xfrm>
          <a:prstGeom prst="rect">
            <a:avLst/>
          </a:prstGeom>
          <a:solidFill>
            <a:srgbClr val="DDDDDD"/>
          </a:solidFill>
          <a:ln>
            <a:solidFill>
              <a:srgbClr val="F7B041"/>
            </a:solidFill>
          </a:ln>
        </p:spPr>
        <p:txBody>
          <a:bodyPr wrap="square" rtlCol="0">
            <a:spAutoFit/>
          </a:bodyPr>
          <a:lstStyle/>
          <a:p>
            <a:r>
              <a:rPr lang="en-US" sz="800" dirty="0"/>
              <a:t>Select Project that you created your new Exposure view in, then select the new Exposure view.</a:t>
            </a:r>
          </a:p>
        </p:txBody>
      </p:sp>
      <p:cxnSp>
        <p:nvCxnSpPr>
          <p:cNvPr id="30" name="Straight Arrow Connector 29">
            <a:extLst>
              <a:ext uri="{FF2B5EF4-FFF2-40B4-BE49-F238E27FC236}">
                <a16:creationId xmlns:a16="http://schemas.microsoft.com/office/drawing/2014/main" id="{855024E4-0F91-48F9-A528-32675EAD8F39}"/>
              </a:ext>
            </a:extLst>
          </p:cNvPr>
          <p:cNvCxnSpPr/>
          <p:nvPr/>
        </p:nvCxnSpPr>
        <p:spPr bwMode="auto">
          <a:xfrm flipH="1">
            <a:off x="4339111" y="5199414"/>
            <a:ext cx="2055304" cy="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Rectangle 30">
            <a:extLst>
              <a:ext uri="{FF2B5EF4-FFF2-40B4-BE49-F238E27FC236}">
                <a16:creationId xmlns:a16="http://schemas.microsoft.com/office/drawing/2014/main" id="{58B9AC77-1CD7-4E19-9E42-A1901D08F0F5}"/>
              </a:ext>
            </a:extLst>
          </p:cNvPr>
          <p:cNvSpPr/>
          <p:nvPr/>
        </p:nvSpPr>
        <p:spPr bwMode="auto">
          <a:xfrm>
            <a:off x="6505664" y="5118728"/>
            <a:ext cx="2223081" cy="215227"/>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3EF6B1B7-E4BB-416B-88BF-1BA05C6383DF}"/>
              </a:ext>
            </a:extLst>
          </p:cNvPr>
          <p:cNvSpPr txBox="1"/>
          <p:nvPr/>
        </p:nvSpPr>
        <p:spPr>
          <a:xfrm>
            <a:off x="2284737" y="4933953"/>
            <a:ext cx="1972236" cy="584775"/>
          </a:xfrm>
          <a:prstGeom prst="rect">
            <a:avLst/>
          </a:prstGeom>
          <a:solidFill>
            <a:srgbClr val="DDDDDD"/>
          </a:solidFill>
          <a:ln>
            <a:solidFill>
              <a:srgbClr val="F7B041"/>
            </a:solidFill>
          </a:ln>
        </p:spPr>
        <p:txBody>
          <a:bodyPr wrap="square" rtlCol="0">
            <a:spAutoFit/>
          </a:bodyPr>
          <a:lstStyle/>
          <a:p>
            <a:r>
              <a:rPr lang="en-US" sz="800" dirty="0"/>
              <a:t>Where do you want to send your exposure view?  You can create a new CEDE database and send it there here as well</a:t>
            </a:r>
          </a:p>
        </p:txBody>
      </p:sp>
      <p:sp>
        <p:nvSpPr>
          <p:cNvPr id="14" name="TextBox 13">
            <a:extLst>
              <a:ext uri="{FF2B5EF4-FFF2-40B4-BE49-F238E27FC236}">
                <a16:creationId xmlns:a16="http://schemas.microsoft.com/office/drawing/2014/main" id="{D62B0740-1DDA-4EC5-88D1-34E696FC68F0}"/>
              </a:ext>
            </a:extLst>
          </p:cNvPr>
          <p:cNvSpPr txBox="1"/>
          <p:nvPr/>
        </p:nvSpPr>
        <p:spPr>
          <a:xfrm>
            <a:off x="5227166" y="6135235"/>
            <a:ext cx="4455785" cy="338554"/>
          </a:xfrm>
          <a:prstGeom prst="rect">
            <a:avLst/>
          </a:prstGeom>
          <a:solidFill>
            <a:srgbClr val="DDDDDD"/>
          </a:solidFill>
          <a:ln>
            <a:solidFill>
              <a:srgbClr val="F7B041"/>
            </a:solidFill>
          </a:ln>
        </p:spPr>
        <p:txBody>
          <a:bodyPr wrap="square" rtlCol="0">
            <a:spAutoFit/>
          </a:bodyPr>
          <a:lstStyle/>
          <a:p>
            <a:r>
              <a:rPr lang="en-US" sz="800" dirty="0"/>
              <a:t>If you’re exposure view is based on multiple exposure sets and is consolidated into a single exposure view, you will need to select this in order to maintain that consolidated view.</a:t>
            </a:r>
          </a:p>
        </p:txBody>
      </p:sp>
      <p:sp>
        <p:nvSpPr>
          <p:cNvPr id="15" name="Rectangle 14">
            <a:extLst>
              <a:ext uri="{FF2B5EF4-FFF2-40B4-BE49-F238E27FC236}">
                <a16:creationId xmlns:a16="http://schemas.microsoft.com/office/drawing/2014/main" id="{D34AE079-CF13-47D6-8202-210869EADC12}"/>
              </a:ext>
            </a:extLst>
          </p:cNvPr>
          <p:cNvSpPr/>
          <p:nvPr/>
        </p:nvSpPr>
        <p:spPr bwMode="auto">
          <a:xfrm>
            <a:off x="8230591" y="4254863"/>
            <a:ext cx="1963978" cy="165882"/>
          </a:xfrm>
          <a:prstGeom prst="rect">
            <a:avLst/>
          </a:prstGeom>
          <a:noFill/>
          <a:ln w="127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cxnSp>
        <p:nvCxnSpPr>
          <p:cNvPr id="16" name="Straight Arrow Connector 15">
            <a:extLst>
              <a:ext uri="{FF2B5EF4-FFF2-40B4-BE49-F238E27FC236}">
                <a16:creationId xmlns:a16="http://schemas.microsoft.com/office/drawing/2014/main" id="{87F2978D-D0A9-4DF9-9DE7-62333D9F16F6}"/>
              </a:ext>
            </a:extLst>
          </p:cNvPr>
          <p:cNvCxnSpPr/>
          <p:nvPr/>
        </p:nvCxnSpPr>
        <p:spPr bwMode="auto">
          <a:xfrm flipH="1">
            <a:off x="9437897" y="4769473"/>
            <a:ext cx="1" cy="135353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63201811"/>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EE39305-B8A2-413F-A7C2-E8CDA2877C52}" vid="{07032B72-60EA-4A98-BD8E-430C6FD93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TigerTemplate</Template>
  <TotalTime>6345</TotalTime>
  <Words>2120</Words>
  <Application>Microsoft Office PowerPoint</Application>
  <PresentationFormat>Widescreen</PresentationFormat>
  <Paragraphs>131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Wingdings</vt:lpstr>
      <vt:lpstr>TigerTemplate</vt:lpstr>
      <vt:lpstr>Using the AIR Interface</vt:lpstr>
      <vt:lpstr>Using the AIR Interface – Getting into the Software</vt:lpstr>
      <vt:lpstr>Using the AIR Interface – Importing Data</vt:lpstr>
      <vt:lpstr>Using the AIR Interface – Importing Data</vt:lpstr>
      <vt:lpstr>Using the AIR Interface – Importing Data</vt:lpstr>
      <vt:lpstr>Using the AIR Interface – Importing Data</vt:lpstr>
      <vt:lpstr>Using the AIR Interface – Exposure Sets &amp; Exposure Views</vt:lpstr>
      <vt:lpstr>Using the AIR Interface – Creating Exposure Views</vt:lpstr>
      <vt:lpstr>Using the AIR Interface – Creating Exposure Sets &amp; Views</vt:lpstr>
      <vt:lpstr>Using the AIR Interface – Running an Analysis</vt:lpstr>
      <vt:lpstr>Using the AIR Interface – Running a Detailed Loss Analysis</vt:lpstr>
      <vt:lpstr>Using the AIR Interface – Running a Detailed Loss Analysis</vt:lpstr>
      <vt:lpstr>Using the AIR Interface – Running a Detailed Loss Analysis</vt:lpstr>
      <vt:lpstr>Using the AIR Interface – Running a Detailed Loss Analysis</vt:lpstr>
      <vt:lpstr>Using the AIR Interface – Viewing Results in the AIR Interface</vt:lpstr>
      <vt:lpstr>Using the AIR Interface – Viewing Results in the AIR Interface</vt:lpstr>
      <vt:lpstr>Using the AIR Interface – Exporting Results for Market</vt:lpstr>
      <vt:lpstr>Using the AIR Interface – Registering Databases</vt:lpstr>
      <vt:lpstr>PowerPoint Presentation</vt:lpstr>
      <vt:lpstr>Using the AIR Interface – Creating a Database</vt:lpstr>
      <vt:lpstr>Using the AIR Interface – Editing Exposure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Sarah Stanard</cp:lastModifiedBy>
  <cp:revision>356</cp:revision>
  <cp:lastPrinted>2021-01-21T01:11:51Z</cp:lastPrinted>
  <dcterms:created xsi:type="dcterms:W3CDTF">2018-01-30T16:53:25Z</dcterms:created>
  <dcterms:modified xsi:type="dcterms:W3CDTF">2023-12-18T15:44:56Z</dcterms:modified>
</cp:coreProperties>
</file>